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2" r:id="rId2"/>
  </p:sldMasterIdLst>
  <p:notesMasterIdLst>
    <p:notesMasterId r:id="rId21"/>
  </p:notesMasterIdLst>
  <p:handoutMasterIdLst>
    <p:handoutMasterId r:id="rId22"/>
  </p:handoutMasterIdLst>
  <p:sldIdLst>
    <p:sldId id="256" r:id="rId3"/>
    <p:sldId id="258" r:id="rId4"/>
    <p:sldId id="266" r:id="rId5"/>
    <p:sldId id="265" r:id="rId6"/>
    <p:sldId id="257" r:id="rId7"/>
    <p:sldId id="259" r:id="rId8"/>
    <p:sldId id="260" r:id="rId9"/>
    <p:sldId id="262" r:id="rId10"/>
    <p:sldId id="261" r:id="rId11"/>
    <p:sldId id="263" r:id="rId12"/>
    <p:sldId id="264" r:id="rId13"/>
    <p:sldId id="270" r:id="rId14"/>
    <p:sldId id="267" r:id="rId15"/>
    <p:sldId id="268" r:id="rId16"/>
    <p:sldId id="269" r:id="rId17"/>
    <p:sldId id="273" r:id="rId18"/>
    <p:sldId id="271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51" autoAdjust="0"/>
    <p:restoredTop sz="87683" autoAdjust="0"/>
  </p:normalViewPr>
  <p:slideViewPr>
    <p:cSldViewPr>
      <p:cViewPr varScale="1">
        <p:scale>
          <a:sx n="46" d="100"/>
          <a:sy n="46" d="100"/>
        </p:scale>
        <p:origin x="1197" y="34"/>
      </p:cViewPr>
      <p:guideLst>
        <p:guide orient="horz" pos="2160"/>
        <p:guide pos="2880"/>
      </p:guideLst>
    </p:cSldViewPr>
  </p:slideViewPr>
  <p:notesTextViewPr>
    <p:cViewPr>
      <p:scale>
        <a:sx n="50" d="100"/>
        <a:sy n="5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2379" y="3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844F93-1ECC-4B98-82DB-3FFA609BE0F8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23828F6E-AEC3-4854-AB53-A0B61BAEFDB2}">
      <dgm:prSet phldrT="[Text]"/>
      <dgm:spPr/>
      <dgm:t>
        <a:bodyPr anchor="t"/>
        <a:lstStyle/>
        <a:p>
          <a:r>
            <a:rPr lang="en-US" dirty="0" err="1"/>
            <a:t>Filosofia</a:t>
          </a:r>
          <a:r>
            <a:rPr lang="en-US" dirty="0"/>
            <a:t> </a:t>
          </a:r>
          <a:r>
            <a:rPr lang="en-US" dirty="0" err="1"/>
            <a:t>Clássica</a:t>
          </a:r>
          <a:r>
            <a:rPr lang="en-US" dirty="0"/>
            <a:t> (</a:t>
          </a:r>
          <a:r>
            <a:rPr lang="en-US" dirty="0" err="1"/>
            <a:t>Grécia</a:t>
          </a:r>
          <a:r>
            <a:rPr lang="en-US" dirty="0"/>
            <a:t> </a:t>
          </a:r>
          <a:r>
            <a:rPr lang="en-US" dirty="0" err="1"/>
            <a:t>Antiga</a:t>
          </a:r>
          <a:r>
            <a:rPr lang="en-US" dirty="0"/>
            <a:t>)</a:t>
          </a:r>
        </a:p>
      </dgm:t>
    </dgm:pt>
    <dgm:pt modelId="{314A77D0-FCD0-4C06-A1BD-5176C76876E1}" type="parTrans" cxnId="{C40BDECE-E776-4203-9168-25847A6CFFDE}">
      <dgm:prSet/>
      <dgm:spPr/>
      <dgm:t>
        <a:bodyPr/>
        <a:lstStyle/>
        <a:p>
          <a:endParaRPr lang="en-US"/>
        </a:p>
      </dgm:t>
    </dgm:pt>
    <dgm:pt modelId="{ED5E583D-C5B4-486E-9E10-F35D771DC7B0}" type="sibTrans" cxnId="{C40BDECE-E776-4203-9168-25847A6CFFDE}">
      <dgm:prSet/>
      <dgm:spPr/>
      <dgm:t>
        <a:bodyPr/>
        <a:lstStyle/>
        <a:p>
          <a:endParaRPr lang="en-US"/>
        </a:p>
      </dgm:t>
    </dgm:pt>
    <dgm:pt modelId="{C38E8788-D0CC-4D02-86F3-DAFB1365F06B}">
      <dgm:prSet phldrT="[Text]"/>
      <dgm:spPr/>
      <dgm:t>
        <a:bodyPr/>
        <a:lstStyle/>
        <a:p>
          <a:r>
            <a:rPr lang="en-US" dirty="0" err="1"/>
            <a:t>Visão</a:t>
          </a:r>
          <a:r>
            <a:rPr lang="en-US" dirty="0"/>
            <a:t> dos </a:t>
          </a:r>
          <a:r>
            <a:rPr lang="en-US" dirty="0" err="1"/>
            <a:t>Fundadores</a:t>
          </a:r>
          <a:br>
            <a:rPr lang="en-US" dirty="0"/>
          </a:br>
          <a:r>
            <a:rPr lang="en-US" dirty="0"/>
            <a:t>(</a:t>
          </a:r>
          <a:r>
            <a:rPr lang="en-US" dirty="0" err="1"/>
            <a:t>América</a:t>
          </a:r>
          <a:r>
            <a:rPr lang="en-US" dirty="0"/>
            <a:t>, </a:t>
          </a:r>
          <a:r>
            <a:rPr lang="en-US" dirty="0" err="1"/>
            <a:t>início</a:t>
          </a:r>
          <a:r>
            <a:rPr lang="en-US" dirty="0"/>
            <a:t> </a:t>
          </a:r>
          <a:r>
            <a:rPr lang="en-US" dirty="0" err="1"/>
            <a:t>Século</a:t>
          </a:r>
          <a:r>
            <a:rPr lang="en-US" dirty="0"/>
            <a:t> XXI)</a:t>
          </a:r>
        </a:p>
      </dgm:t>
    </dgm:pt>
    <dgm:pt modelId="{D8955B27-FE15-4B68-A65E-4E47B94A333E}" type="parTrans" cxnId="{3D9747C7-4974-4E68-B35D-3894CFC20595}">
      <dgm:prSet/>
      <dgm:spPr/>
      <dgm:t>
        <a:bodyPr/>
        <a:lstStyle/>
        <a:p>
          <a:endParaRPr lang="en-US"/>
        </a:p>
      </dgm:t>
    </dgm:pt>
    <dgm:pt modelId="{B4EF09AD-5CF9-4C1D-923E-42A6DB696681}" type="sibTrans" cxnId="{3D9747C7-4974-4E68-B35D-3894CFC20595}">
      <dgm:prSet/>
      <dgm:spPr/>
      <dgm:t>
        <a:bodyPr/>
        <a:lstStyle/>
        <a:p>
          <a:endParaRPr lang="en-US"/>
        </a:p>
      </dgm:t>
    </dgm:pt>
    <dgm:pt modelId="{1E8A6DCC-2AFA-4D27-8663-592B6069673D}">
      <dgm:prSet phldrT="[Text]"/>
      <dgm:spPr/>
      <dgm:t>
        <a:bodyPr anchor="t"/>
        <a:lstStyle/>
        <a:p>
          <a:r>
            <a:rPr lang="en-US" dirty="0" err="1"/>
            <a:t>Ética</a:t>
          </a:r>
          <a:r>
            <a:rPr lang="en-US" dirty="0"/>
            <a:t> </a:t>
          </a:r>
          <a:r>
            <a:rPr lang="en-US" dirty="0" err="1"/>
            <a:t>Empresarial</a:t>
          </a:r>
          <a:r>
            <a:rPr lang="en-US" dirty="0"/>
            <a:t> </a:t>
          </a:r>
          <a:r>
            <a:rPr lang="en-US" dirty="0" err="1"/>
            <a:t>Estratégica</a:t>
          </a:r>
          <a:r>
            <a:rPr lang="en-US" dirty="0"/>
            <a:t> (</a:t>
          </a:r>
          <a:r>
            <a:rPr lang="en-US" dirty="0" err="1"/>
            <a:t>Mundo</a:t>
          </a:r>
          <a:r>
            <a:rPr lang="en-US" dirty="0"/>
            <a:t>, </a:t>
          </a:r>
          <a:r>
            <a:rPr lang="en-US" dirty="0" err="1"/>
            <a:t>Anos</a:t>
          </a:r>
          <a:r>
            <a:rPr lang="en-US" dirty="0"/>
            <a:t> ’70-presente)</a:t>
          </a:r>
        </a:p>
      </dgm:t>
    </dgm:pt>
    <dgm:pt modelId="{11C39ED0-7977-44DE-AF2F-63B1DB83FC72}" type="parTrans" cxnId="{570EB6A8-43D8-421B-9CEB-19093AB4C773}">
      <dgm:prSet/>
      <dgm:spPr/>
      <dgm:t>
        <a:bodyPr/>
        <a:lstStyle/>
        <a:p>
          <a:endParaRPr lang="en-US"/>
        </a:p>
      </dgm:t>
    </dgm:pt>
    <dgm:pt modelId="{C961954E-BE30-4CAB-BF5B-FBE9F2442337}" type="sibTrans" cxnId="{570EB6A8-43D8-421B-9CEB-19093AB4C773}">
      <dgm:prSet/>
      <dgm:spPr/>
      <dgm:t>
        <a:bodyPr/>
        <a:lstStyle/>
        <a:p>
          <a:endParaRPr lang="en-US"/>
        </a:p>
      </dgm:t>
    </dgm:pt>
    <dgm:pt modelId="{86BAEB77-952F-444A-B54B-AE69D95E33A3}" type="pres">
      <dgm:prSet presAssocID="{89844F93-1ECC-4B98-82DB-3FFA609BE0F8}" presName="Name0" presStyleCnt="0">
        <dgm:presLayoutVars>
          <dgm:dir/>
          <dgm:resizeHandles val="exact"/>
        </dgm:presLayoutVars>
      </dgm:prSet>
      <dgm:spPr/>
    </dgm:pt>
    <dgm:pt modelId="{9299372B-AF23-4706-8296-7FC3C7614799}" type="pres">
      <dgm:prSet presAssocID="{89844F93-1ECC-4B98-82DB-3FFA609BE0F8}" presName="arrow" presStyleLbl="bgShp" presStyleIdx="0" presStyleCnt="1"/>
      <dgm:spPr/>
    </dgm:pt>
    <dgm:pt modelId="{4ADF0E4C-3518-4BD1-9948-2C8355CA4AF6}" type="pres">
      <dgm:prSet presAssocID="{89844F93-1ECC-4B98-82DB-3FFA609BE0F8}" presName="points" presStyleCnt="0"/>
      <dgm:spPr/>
    </dgm:pt>
    <dgm:pt modelId="{4062BEC8-4B1C-4A5C-BC4D-98A6B3C12AF9}" type="pres">
      <dgm:prSet presAssocID="{23828F6E-AEC3-4854-AB53-A0B61BAEFDB2}" presName="compositeA" presStyleCnt="0"/>
      <dgm:spPr/>
    </dgm:pt>
    <dgm:pt modelId="{8811F098-A414-4C41-8A13-B03278C609F7}" type="pres">
      <dgm:prSet presAssocID="{23828F6E-AEC3-4854-AB53-A0B61BAEFDB2}" presName="textA" presStyleLbl="revTx" presStyleIdx="0" presStyleCnt="3" custLinFactY="57609" custLinFactNeighborX="-152" custLinFactNeighborY="100000">
        <dgm:presLayoutVars>
          <dgm:bulletEnabled val="1"/>
        </dgm:presLayoutVars>
      </dgm:prSet>
      <dgm:spPr/>
    </dgm:pt>
    <dgm:pt modelId="{2F259144-0362-4893-8D54-2037D519E9E2}" type="pres">
      <dgm:prSet presAssocID="{23828F6E-AEC3-4854-AB53-A0B61BAEFDB2}" presName="circleA" presStyleLbl="node1" presStyleIdx="0" presStyleCnt="3"/>
      <dgm:spPr/>
    </dgm:pt>
    <dgm:pt modelId="{5F4F0072-6438-45AD-89CA-08E79E76B7B5}" type="pres">
      <dgm:prSet presAssocID="{23828F6E-AEC3-4854-AB53-A0B61BAEFDB2}" presName="spaceA" presStyleCnt="0"/>
      <dgm:spPr/>
    </dgm:pt>
    <dgm:pt modelId="{3BC71CAB-AFCB-4A1E-BD32-7A8ECDCAD942}" type="pres">
      <dgm:prSet presAssocID="{ED5E583D-C5B4-486E-9E10-F35D771DC7B0}" presName="space" presStyleCnt="0"/>
      <dgm:spPr/>
    </dgm:pt>
    <dgm:pt modelId="{AC931CE3-3795-4179-95A6-CD2F2FF22A5C}" type="pres">
      <dgm:prSet presAssocID="{C38E8788-D0CC-4D02-86F3-DAFB1365F06B}" presName="compositeB" presStyleCnt="0"/>
      <dgm:spPr/>
    </dgm:pt>
    <dgm:pt modelId="{EBEE4D7F-05D5-44FE-B9E5-0B0AC968E923}" type="pres">
      <dgm:prSet presAssocID="{C38E8788-D0CC-4D02-86F3-DAFB1365F06B}" presName="textB" presStyleLbl="revTx" presStyleIdx="1" presStyleCnt="3" custLinFactNeighborX="-639" custLinFactNeighborY="7609">
        <dgm:presLayoutVars>
          <dgm:bulletEnabled val="1"/>
        </dgm:presLayoutVars>
      </dgm:prSet>
      <dgm:spPr/>
    </dgm:pt>
    <dgm:pt modelId="{DBA73105-23FE-4C22-BECE-D170AC998592}" type="pres">
      <dgm:prSet presAssocID="{C38E8788-D0CC-4D02-86F3-DAFB1365F06B}" presName="circleB" presStyleLbl="node1" presStyleIdx="1" presStyleCnt="3"/>
      <dgm:spPr/>
    </dgm:pt>
    <dgm:pt modelId="{871D8F28-1BC8-466D-B750-E6A17EF87089}" type="pres">
      <dgm:prSet presAssocID="{C38E8788-D0CC-4D02-86F3-DAFB1365F06B}" presName="spaceB" presStyleCnt="0"/>
      <dgm:spPr/>
    </dgm:pt>
    <dgm:pt modelId="{1426EF11-070E-4D19-9E42-2C49E56FAB5C}" type="pres">
      <dgm:prSet presAssocID="{B4EF09AD-5CF9-4C1D-923E-42A6DB696681}" presName="space" presStyleCnt="0"/>
      <dgm:spPr/>
    </dgm:pt>
    <dgm:pt modelId="{F0DE94E2-1C57-41DD-9450-7A87E418B3C8}" type="pres">
      <dgm:prSet presAssocID="{1E8A6DCC-2AFA-4D27-8663-592B6069673D}" presName="compositeA" presStyleCnt="0"/>
      <dgm:spPr/>
    </dgm:pt>
    <dgm:pt modelId="{110F32EB-CC7F-42A7-8C3E-3A17D1EF815B}" type="pres">
      <dgm:prSet presAssocID="{1E8A6DCC-2AFA-4D27-8663-592B6069673D}" presName="textA" presStyleLbl="revTx" presStyleIdx="2" presStyleCnt="3" custLinFactY="50000" custLinFactNeighborX="251" custLinFactNeighborY="100000">
        <dgm:presLayoutVars>
          <dgm:bulletEnabled val="1"/>
        </dgm:presLayoutVars>
      </dgm:prSet>
      <dgm:spPr/>
    </dgm:pt>
    <dgm:pt modelId="{6F8D4F7A-61E1-4A63-BE39-A21F0AA44E1B}" type="pres">
      <dgm:prSet presAssocID="{1E8A6DCC-2AFA-4D27-8663-592B6069673D}" presName="circleA" presStyleLbl="node1" presStyleIdx="2" presStyleCnt="3"/>
      <dgm:spPr/>
    </dgm:pt>
    <dgm:pt modelId="{275B3A68-4B12-41C1-914E-FD78F9C5F746}" type="pres">
      <dgm:prSet presAssocID="{1E8A6DCC-2AFA-4D27-8663-592B6069673D}" presName="spaceA" presStyleCnt="0"/>
      <dgm:spPr/>
    </dgm:pt>
  </dgm:ptLst>
  <dgm:cxnLst>
    <dgm:cxn modelId="{3D9747C7-4974-4E68-B35D-3894CFC20595}" srcId="{89844F93-1ECC-4B98-82DB-3FFA609BE0F8}" destId="{C38E8788-D0CC-4D02-86F3-DAFB1365F06B}" srcOrd="1" destOrd="0" parTransId="{D8955B27-FE15-4B68-A65E-4E47B94A333E}" sibTransId="{B4EF09AD-5CF9-4C1D-923E-42A6DB696681}"/>
    <dgm:cxn modelId="{C40BDECE-E776-4203-9168-25847A6CFFDE}" srcId="{89844F93-1ECC-4B98-82DB-3FFA609BE0F8}" destId="{23828F6E-AEC3-4854-AB53-A0B61BAEFDB2}" srcOrd="0" destOrd="0" parTransId="{314A77D0-FCD0-4C06-A1BD-5176C76876E1}" sibTransId="{ED5E583D-C5B4-486E-9E10-F35D771DC7B0}"/>
    <dgm:cxn modelId="{C45B5438-FD98-4916-8CEA-0919BE52584B}" type="presOf" srcId="{89844F93-1ECC-4B98-82DB-3FFA609BE0F8}" destId="{86BAEB77-952F-444A-B54B-AE69D95E33A3}" srcOrd="0" destOrd="0" presId="urn:microsoft.com/office/officeart/2005/8/layout/hProcess11"/>
    <dgm:cxn modelId="{E66B0FAA-096D-4A64-B1EF-0B563B73DF17}" type="presOf" srcId="{1E8A6DCC-2AFA-4D27-8663-592B6069673D}" destId="{110F32EB-CC7F-42A7-8C3E-3A17D1EF815B}" srcOrd="0" destOrd="0" presId="urn:microsoft.com/office/officeart/2005/8/layout/hProcess11"/>
    <dgm:cxn modelId="{570EB6A8-43D8-421B-9CEB-19093AB4C773}" srcId="{89844F93-1ECC-4B98-82DB-3FFA609BE0F8}" destId="{1E8A6DCC-2AFA-4D27-8663-592B6069673D}" srcOrd="2" destOrd="0" parTransId="{11C39ED0-7977-44DE-AF2F-63B1DB83FC72}" sibTransId="{C961954E-BE30-4CAB-BF5B-FBE9F2442337}"/>
    <dgm:cxn modelId="{64E50B92-2EA8-409B-8104-A6E22FADE175}" type="presOf" srcId="{23828F6E-AEC3-4854-AB53-A0B61BAEFDB2}" destId="{8811F098-A414-4C41-8A13-B03278C609F7}" srcOrd="0" destOrd="0" presId="urn:microsoft.com/office/officeart/2005/8/layout/hProcess11"/>
    <dgm:cxn modelId="{5BA40BFC-BFDC-415E-B6D2-DA2647C7ED36}" type="presOf" srcId="{C38E8788-D0CC-4D02-86F3-DAFB1365F06B}" destId="{EBEE4D7F-05D5-44FE-B9E5-0B0AC968E923}" srcOrd="0" destOrd="0" presId="urn:microsoft.com/office/officeart/2005/8/layout/hProcess11"/>
    <dgm:cxn modelId="{827E467A-724E-4E22-91F4-DCDF140D85BB}" type="presParOf" srcId="{86BAEB77-952F-444A-B54B-AE69D95E33A3}" destId="{9299372B-AF23-4706-8296-7FC3C7614799}" srcOrd="0" destOrd="0" presId="urn:microsoft.com/office/officeart/2005/8/layout/hProcess11"/>
    <dgm:cxn modelId="{59953999-84F3-4F2C-96B2-EF4486189DFE}" type="presParOf" srcId="{86BAEB77-952F-444A-B54B-AE69D95E33A3}" destId="{4ADF0E4C-3518-4BD1-9948-2C8355CA4AF6}" srcOrd="1" destOrd="0" presId="urn:microsoft.com/office/officeart/2005/8/layout/hProcess11"/>
    <dgm:cxn modelId="{10DAD1AE-10E3-4CF2-B2F2-26CD940B76B2}" type="presParOf" srcId="{4ADF0E4C-3518-4BD1-9948-2C8355CA4AF6}" destId="{4062BEC8-4B1C-4A5C-BC4D-98A6B3C12AF9}" srcOrd="0" destOrd="0" presId="urn:microsoft.com/office/officeart/2005/8/layout/hProcess11"/>
    <dgm:cxn modelId="{E07E02CA-B875-4C18-A3FE-78F0722D60B6}" type="presParOf" srcId="{4062BEC8-4B1C-4A5C-BC4D-98A6B3C12AF9}" destId="{8811F098-A414-4C41-8A13-B03278C609F7}" srcOrd="0" destOrd="0" presId="urn:microsoft.com/office/officeart/2005/8/layout/hProcess11"/>
    <dgm:cxn modelId="{0B8DA24F-0552-4ACE-90ED-0797A0ABA2FA}" type="presParOf" srcId="{4062BEC8-4B1C-4A5C-BC4D-98A6B3C12AF9}" destId="{2F259144-0362-4893-8D54-2037D519E9E2}" srcOrd="1" destOrd="0" presId="urn:microsoft.com/office/officeart/2005/8/layout/hProcess11"/>
    <dgm:cxn modelId="{4E1E92C3-34E3-450C-AC86-CFC890EC9107}" type="presParOf" srcId="{4062BEC8-4B1C-4A5C-BC4D-98A6B3C12AF9}" destId="{5F4F0072-6438-45AD-89CA-08E79E76B7B5}" srcOrd="2" destOrd="0" presId="urn:microsoft.com/office/officeart/2005/8/layout/hProcess11"/>
    <dgm:cxn modelId="{5F6AB928-CCA1-40EC-A815-0D3D015984F9}" type="presParOf" srcId="{4ADF0E4C-3518-4BD1-9948-2C8355CA4AF6}" destId="{3BC71CAB-AFCB-4A1E-BD32-7A8ECDCAD942}" srcOrd="1" destOrd="0" presId="urn:microsoft.com/office/officeart/2005/8/layout/hProcess11"/>
    <dgm:cxn modelId="{FFA41D82-82ED-4FBA-BC4C-798498306666}" type="presParOf" srcId="{4ADF0E4C-3518-4BD1-9948-2C8355CA4AF6}" destId="{AC931CE3-3795-4179-95A6-CD2F2FF22A5C}" srcOrd="2" destOrd="0" presId="urn:microsoft.com/office/officeart/2005/8/layout/hProcess11"/>
    <dgm:cxn modelId="{BCEA0EB4-2D6F-406C-8758-8A17AA5B2BFC}" type="presParOf" srcId="{AC931CE3-3795-4179-95A6-CD2F2FF22A5C}" destId="{EBEE4D7F-05D5-44FE-B9E5-0B0AC968E923}" srcOrd="0" destOrd="0" presId="urn:microsoft.com/office/officeart/2005/8/layout/hProcess11"/>
    <dgm:cxn modelId="{7128496E-FA12-4777-80C3-9F6EDE9C1B02}" type="presParOf" srcId="{AC931CE3-3795-4179-95A6-CD2F2FF22A5C}" destId="{DBA73105-23FE-4C22-BECE-D170AC998592}" srcOrd="1" destOrd="0" presId="urn:microsoft.com/office/officeart/2005/8/layout/hProcess11"/>
    <dgm:cxn modelId="{A31E1B7B-1C62-4BE7-A294-C1BBBF651456}" type="presParOf" srcId="{AC931CE3-3795-4179-95A6-CD2F2FF22A5C}" destId="{871D8F28-1BC8-466D-B750-E6A17EF87089}" srcOrd="2" destOrd="0" presId="urn:microsoft.com/office/officeart/2005/8/layout/hProcess11"/>
    <dgm:cxn modelId="{03DD88CA-BA48-4952-9BB0-CF833ABB7DB1}" type="presParOf" srcId="{4ADF0E4C-3518-4BD1-9948-2C8355CA4AF6}" destId="{1426EF11-070E-4D19-9E42-2C49E56FAB5C}" srcOrd="3" destOrd="0" presId="urn:microsoft.com/office/officeart/2005/8/layout/hProcess11"/>
    <dgm:cxn modelId="{DBEE43B8-1279-4C10-BA63-14FD6CE938D6}" type="presParOf" srcId="{4ADF0E4C-3518-4BD1-9948-2C8355CA4AF6}" destId="{F0DE94E2-1C57-41DD-9450-7A87E418B3C8}" srcOrd="4" destOrd="0" presId="urn:microsoft.com/office/officeart/2005/8/layout/hProcess11"/>
    <dgm:cxn modelId="{F59DD902-D6E8-487B-B32E-A3C16E0E1A08}" type="presParOf" srcId="{F0DE94E2-1C57-41DD-9450-7A87E418B3C8}" destId="{110F32EB-CC7F-42A7-8C3E-3A17D1EF815B}" srcOrd="0" destOrd="0" presId="urn:microsoft.com/office/officeart/2005/8/layout/hProcess11"/>
    <dgm:cxn modelId="{E7233C09-6F65-4C9F-B1C6-DD23BCC8BA93}" type="presParOf" srcId="{F0DE94E2-1C57-41DD-9450-7A87E418B3C8}" destId="{6F8D4F7A-61E1-4A63-BE39-A21F0AA44E1B}" srcOrd="1" destOrd="0" presId="urn:microsoft.com/office/officeart/2005/8/layout/hProcess11"/>
    <dgm:cxn modelId="{57EADCAA-623E-4CDF-B264-5415F6A08BAC}" type="presParOf" srcId="{F0DE94E2-1C57-41DD-9450-7A87E418B3C8}" destId="{275B3A68-4B12-41C1-914E-FD78F9C5F74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BF2304-9371-4A10-9B7E-361905DC4BFC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4E8F23-4C69-420A-A113-7ED4D492CDA8}">
      <dgm:prSet phldrT="[Text]"/>
      <dgm:spPr/>
      <dgm:t>
        <a:bodyPr/>
        <a:lstStyle/>
        <a:p>
          <a:r>
            <a:rPr lang="en-US" dirty="0" err="1"/>
            <a:t>Normativo</a:t>
          </a:r>
          <a:endParaRPr lang="en-US" dirty="0"/>
        </a:p>
      </dgm:t>
    </dgm:pt>
    <dgm:pt modelId="{D2A573E6-00DB-4FF0-B281-677A8F8EF4D1}" type="parTrans" cxnId="{E133BBDC-BEC1-45FC-874F-9A7EC314F9B3}">
      <dgm:prSet/>
      <dgm:spPr/>
      <dgm:t>
        <a:bodyPr/>
        <a:lstStyle/>
        <a:p>
          <a:endParaRPr lang="en-US"/>
        </a:p>
      </dgm:t>
    </dgm:pt>
    <dgm:pt modelId="{DE11BB99-B538-4C98-A103-D914AD1001DD}" type="sibTrans" cxnId="{E133BBDC-BEC1-45FC-874F-9A7EC314F9B3}">
      <dgm:prSet/>
      <dgm:spPr/>
      <dgm:t>
        <a:bodyPr/>
        <a:lstStyle/>
        <a:p>
          <a:endParaRPr lang="en-US"/>
        </a:p>
      </dgm:t>
    </dgm:pt>
    <dgm:pt modelId="{9B79AEBE-6AAF-4C2D-88C7-3CA023D9E197}">
      <dgm:prSet phldrT="[Text]" custT="1"/>
      <dgm:spPr/>
      <dgm:t>
        <a:bodyPr/>
        <a:lstStyle/>
        <a:p>
          <a:pPr algn="just"/>
          <a:r>
            <a:rPr lang="en-US" sz="1600" dirty="0" err="1"/>
            <a:t>Limita</a:t>
          </a:r>
          <a:r>
            <a:rPr lang="en-US" sz="1600" dirty="0"/>
            <a:t> </a:t>
          </a:r>
          <a:r>
            <a:rPr lang="en-US" sz="1600" dirty="0" err="1"/>
            <a:t>ações</a:t>
          </a:r>
          <a:r>
            <a:rPr lang="en-US" sz="1600" dirty="0"/>
            <a:t> e </a:t>
          </a:r>
          <a:r>
            <a:rPr lang="en-US" sz="1600" dirty="0" err="1"/>
            <a:t>indica</a:t>
          </a:r>
          <a:r>
            <a:rPr lang="en-US" sz="1600" dirty="0"/>
            <a:t> “</a:t>
          </a:r>
          <a:r>
            <a:rPr lang="en-US" sz="1600" dirty="0" err="1"/>
            <a:t>linhas</a:t>
          </a:r>
          <a:r>
            <a:rPr lang="en-US" sz="1600" dirty="0"/>
            <a:t> </a:t>
          </a:r>
          <a:r>
            <a:rPr lang="en-US" sz="1600" dirty="0" err="1"/>
            <a:t>vermelhas</a:t>
          </a:r>
          <a:r>
            <a:rPr lang="en-US" sz="1600" dirty="0"/>
            <a:t>”</a:t>
          </a:r>
        </a:p>
      </dgm:t>
    </dgm:pt>
    <dgm:pt modelId="{8DFB69F0-805E-4B0C-8F8C-0B3164E99FA7}" type="parTrans" cxnId="{279A5A6F-1EEA-44CD-8C8B-30CB00E395D8}">
      <dgm:prSet/>
      <dgm:spPr/>
      <dgm:t>
        <a:bodyPr/>
        <a:lstStyle/>
        <a:p>
          <a:endParaRPr lang="en-US"/>
        </a:p>
      </dgm:t>
    </dgm:pt>
    <dgm:pt modelId="{D5B531C7-3AEB-460B-B687-C5951650D2B6}" type="sibTrans" cxnId="{279A5A6F-1EEA-44CD-8C8B-30CB00E395D8}">
      <dgm:prSet/>
      <dgm:spPr/>
      <dgm:t>
        <a:bodyPr/>
        <a:lstStyle/>
        <a:p>
          <a:endParaRPr lang="en-US"/>
        </a:p>
      </dgm:t>
    </dgm:pt>
    <dgm:pt modelId="{F181A4CB-BD90-40EC-94FA-6A80711A2828}">
      <dgm:prSet phldrT="[Text]" custT="1"/>
      <dgm:spPr/>
      <dgm:t>
        <a:bodyPr/>
        <a:lstStyle/>
        <a:p>
          <a:pPr algn="l"/>
          <a:r>
            <a:rPr lang="en-US" sz="1600" dirty="0" err="1"/>
            <a:t>Indica</a:t>
          </a:r>
          <a:r>
            <a:rPr lang="en-US" sz="1600" dirty="0"/>
            <a:t> </a:t>
          </a:r>
          <a:r>
            <a:rPr lang="en-US" sz="1600" dirty="0" err="1"/>
            <a:t>os</a:t>
          </a:r>
          <a:r>
            <a:rPr lang="en-US" sz="1600" dirty="0"/>
            <a:t>  </a:t>
          </a:r>
          <a:r>
            <a:rPr lang="en-US" sz="1600" dirty="0" err="1"/>
            <a:t>Padrões</a:t>
          </a:r>
          <a:r>
            <a:rPr lang="en-US" sz="1600" dirty="0"/>
            <a:t> </a:t>
          </a:r>
          <a:r>
            <a:rPr lang="en-US" sz="1600" dirty="0" err="1"/>
            <a:t>morais</a:t>
          </a:r>
          <a:r>
            <a:rPr lang="en-US" sz="1600" dirty="0"/>
            <a:t> e </a:t>
          </a:r>
          <a:r>
            <a:rPr lang="en-US" sz="1600" dirty="0" err="1"/>
            <a:t>os</a:t>
          </a:r>
          <a:r>
            <a:rPr lang="en-US" sz="1600" dirty="0"/>
            <a:t> </a:t>
          </a:r>
          <a:r>
            <a:rPr lang="en-US" sz="1600" dirty="0" err="1"/>
            <a:t>valores</a:t>
          </a:r>
          <a:r>
            <a:rPr lang="en-US" sz="1600" dirty="0"/>
            <a:t> da </a:t>
          </a:r>
          <a:r>
            <a:rPr lang="en-US" sz="1600" dirty="0" err="1"/>
            <a:t>Empresa</a:t>
          </a:r>
          <a:endParaRPr lang="en-US" sz="1600" dirty="0"/>
        </a:p>
      </dgm:t>
    </dgm:pt>
    <dgm:pt modelId="{F2483C40-48F0-4841-AF45-E5B9E2414B35}" type="parTrans" cxnId="{F12F36D4-1AC7-49EF-BC83-4CCD89196623}">
      <dgm:prSet/>
      <dgm:spPr/>
      <dgm:t>
        <a:bodyPr/>
        <a:lstStyle/>
        <a:p>
          <a:endParaRPr lang="en-US"/>
        </a:p>
      </dgm:t>
    </dgm:pt>
    <dgm:pt modelId="{64D2C541-3F1C-43F7-913E-D465E910B152}" type="sibTrans" cxnId="{F12F36D4-1AC7-49EF-BC83-4CCD89196623}">
      <dgm:prSet/>
      <dgm:spPr/>
      <dgm:t>
        <a:bodyPr/>
        <a:lstStyle/>
        <a:p>
          <a:endParaRPr lang="en-US"/>
        </a:p>
      </dgm:t>
    </dgm:pt>
    <dgm:pt modelId="{D6C700C7-65BD-4893-80D4-7540A67FC555}">
      <dgm:prSet phldrT="[Text]"/>
      <dgm:spPr/>
      <dgm:t>
        <a:bodyPr/>
        <a:lstStyle/>
        <a:p>
          <a:r>
            <a:rPr lang="en-US" dirty="0" err="1"/>
            <a:t>Compromisso</a:t>
          </a:r>
          <a:endParaRPr lang="en-US" dirty="0"/>
        </a:p>
      </dgm:t>
    </dgm:pt>
    <dgm:pt modelId="{15D756B5-1A31-4C0E-8954-0EF4B1579426}" type="parTrans" cxnId="{CB7E8359-8238-457E-BAB9-CE9CA976361F}">
      <dgm:prSet/>
      <dgm:spPr/>
      <dgm:t>
        <a:bodyPr/>
        <a:lstStyle/>
        <a:p>
          <a:endParaRPr lang="en-US"/>
        </a:p>
      </dgm:t>
    </dgm:pt>
    <dgm:pt modelId="{D6E0F1F5-F69E-49D7-B23C-CF7DD11FE090}" type="sibTrans" cxnId="{CB7E8359-8238-457E-BAB9-CE9CA976361F}">
      <dgm:prSet/>
      <dgm:spPr/>
      <dgm:t>
        <a:bodyPr/>
        <a:lstStyle/>
        <a:p>
          <a:endParaRPr lang="en-US"/>
        </a:p>
      </dgm:t>
    </dgm:pt>
    <dgm:pt modelId="{9336C08C-7936-44A9-87E5-EA331242FE5F}">
      <dgm:prSet phldrT="[Text]" custT="1"/>
      <dgm:spPr/>
      <dgm:t>
        <a:bodyPr/>
        <a:lstStyle/>
        <a:p>
          <a:pPr algn="just"/>
          <a:r>
            <a:rPr lang="en-US" sz="1600" dirty="0"/>
            <a:t>Define </a:t>
          </a:r>
          <a:r>
            <a:rPr lang="en-US" sz="1600" dirty="0" err="1"/>
            <a:t>comportamentos</a:t>
          </a:r>
          <a:r>
            <a:rPr lang="en-US" sz="1600" dirty="0"/>
            <a:t>, </a:t>
          </a:r>
          <a:r>
            <a:rPr lang="en-US" sz="1600" dirty="0" err="1"/>
            <a:t>actuações</a:t>
          </a:r>
          <a:r>
            <a:rPr lang="en-US" sz="1600" dirty="0"/>
            <a:t>, </a:t>
          </a:r>
          <a:r>
            <a:rPr lang="en-US" sz="1600" dirty="0" err="1"/>
            <a:t>processos</a:t>
          </a:r>
          <a:r>
            <a:rPr lang="en-US" sz="1600" dirty="0"/>
            <a:t> </a:t>
          </a:r>
          <a:r>
            <a:rPr lang="en-US" sz="1600" dirty="0" err="1"/>
            <a:t>ou</a:t>
          </a:r>
          <a:r>
            <a:rPr lang="en-US" sz="1600" dirty="0"/>
            <a:t> </a:t>
          </a:r>
          <a:r>
            <a:rPr lang="en-US" sz="1600" dirty="0" err="1"/>
            <a:t>orientações</a:t>
          </a:r>
          <a:r>
            <a:rPr lang="en-US" sz="1600" dirty="0"/>
            <a:t> </a:t>
          </a:r>
          <a:r>
            <a:rPr lang="en-US" sz="1600" dirty="0" err="1"/>
            <a:t>práticas</a:t>
          </a:r>
          <a:endParaRPr lang="en-US" sz="1600" dirty="0"/>
        </a:p>
      </dgm:t>
    </dgm:pt>
    <dgm:pt modelId="{15262503-F616-4BB4-8038-754446A03C15}" type="parTrans" cxnId="{F59B37D0-4B6C-41E4-85E3-1BCBADC27B11}">
      <dgm:prSet/>
      <dgm:spPr/>
      <dgm:t>
        <a:bodyPr/>
        <a:lstStyle/>
        <a:p>
          <a:endParaRPr lang="en-US"/>
        </a:p>
      </dgm:t>
    </dgm:pt>
    <dgm:pt modelId="{FA04CDE8-6C5A-43F3-B550-F36B0B7B1642}" type="sibTrans" cxnId="{F59B37D0-4B6C-41E4-85E3-1BCBADC27B11}">
      <dgm:prSet/>
      <dgm:spPr/>
      <dgm:t>
        <a:bodyPr/>
        <a:lstStyle/>
        <a:p>
          <a:endParaRPr lang="en-US"/>
        </a:p>
      </dgm:t>
    </dgm:pt>
    <dgm:pt modelId="{FDEB5178-DF40-425B-8145-820E9A288530}">
      <dgm:prSet phldrT="[Text]" custT="1"/>
      <dgm:spPr/>
      <dgm:t>
        <a:bodyPr/>
        <a:lstStyle/>
        <a:p>
          <a:pPr algn="just"/>
          <a:r>
            <a:rPr lang="en-US" sz="1600" dirty="0" err="1"/>
            <a:t>Documento</a:t>
          </a:r>
          <a:r>
            <a:rPr lang="en-US" sz="1600" dirty="0"/>
            <a:t> </a:t>
          </a:r>
          <a:r>
            <a:rPr lang="en-US" sz="1600" dirty="0" err="1"/>
            <a:t>Interno</a:t>
          </a:r>
          <a:endParaRPr lang="en-US" sz="1600" dirty="0"/>
        </a:p>
      </dgm:t>
    </dgm:pt>
    <dgm:pt modelId="{85E54CA8-BF2A-4E42-9AB6-3115652878A7}" type="parTrans" cxnId="{8E0A58DA-8EA8-4ADE-8691-417F117C9E17}">
      <dgm:prSet/>
      <dgm:spPr/>
      <dgm:t>
        <a:bodyPr/>
        <a:lstStyle/>
        <a:p>
          <a:endParaRPr lang="en-US"/>
        </a:p>
      </dgm:t>
    </dgm:pt>
    <dgm:pt modelId="{9D439F40-F28A-47B1-9924-A62A0E07BCE2}" type="sibTrans" cxnId="{8E0A58DA-8EA8-4ADE-8691-417F117C9E17}">
      <dgm:prSet/>
      <dgm:spPr/>
      <dgm:t>
        <a:bodyPr/>
        <a:lstStyle/>
        <a:p>
          <a:endParaRPr lang="en-US"/>
        </a:p>
      </dgm:t>
    </dgm:pt>
    <dgm:pt modelId="{32FB9181-B215-4B00-A30B-FC99C9358A2B}">
      <dgm:prSet phldrT="[Text]" custT="1"/>
      <dgm:spPr/>
      <dgm:t>
        <a:bodyPr/>
        <a:lstStyle/>
        <a:p>
          <a:pPr algn="ctr">
            <a:buNone/>
          </a:pPr>
          <a:r>
            <a:rPr lang="en-US" sz="1400" dirty="0"/>
            <a:t>e.g.: </a:t>
          </a:r>
          <a:r>
            <a:rPr lang="en-US" sz="1400" dirty="0" err="1"/>
            <a:t>Código</a:t>
          </a:r>
          <a:r>
            <a:rPr lang="en-US" sz="1400" dirty="0"/>
            <a:t> de </a:t>
          </a:r>
          <a:r>
            <a:rPr lang="en-US" sz="1400" dirty="0" err="1"/>
            <a:t>Conduta</a:t>
          </a:r>
          <a:endParaRPr lang="en-US" sz="1400" dirty="0"/>
        </a:p>
      </dgm:t>
    </dgm:pt>
    <dgm:pt modelId="{4477D971-AA04-4A88-95A3-0B615EC0E81C}" type="parTrans" cxnId="{B0F79DFD-396C-4C14-BB06-44FECD4E2812}">
      <dgm:prSet/>
      <dgm:spPr/>
      <dgm:t>
        <a:bodyPr/>
        <a:lstStyle/>
        <a:p>
          <a:endParaRPr lang="en-US"/>
        </a:p>
      </dgm:t>
    </dgm:pt>
    <dgm:pt modelId="{D4EE2408-0B8C-48BB-B3C6-630C6FF93ECD}" type="sibTrans" cxnId="{B0F79DFD-396C-4C14-BB06-44FECD4E2812}">
      <dgm:prSet/>
      <dgm:spPr/>
      <dgm:t>
        <a:bodyPr/>
        <a:lstStyle/>
        <a:p>
          <a:endParaRPr lang="en-US"/>
        </a:p>
      </dgm:t>
    </dgm:pt>
    <dgm:pt modelId="{EC99329B-27B4-4179-892F-6DE0AF3BAFD8}">
      <dgm:prSet phldrT="[Text]" custT="1"/>
      <dgm:spPr/>
      <dgm:t>
        <a:bodyPr/>
        <a:lstStyle/>
        <a:p>
          <a:pPr algn="just"/>
          <a:endParaRPr lang="en-US" sz="1600" dirty="0"/>
        </a:p>
      </dgm:t>
    </dgm:pt>
    <dgm:pt modelId="{8FF67975-8FB5-43F9-9BD7-7C5631736D9B}" type="parTrans" cxnId="{325A9AA2-D947-4EB9-B2D1-A944E18C81B4}">
      <dgm:prSet/>
      <dgm:spPr/>
      <dgm:t>
        <a:bodyPr/>
        <a:lstStyle/>
        <a:p>
          <a:endParaRPr lang="en-US"/>
        </a:p>
      </dgm:t>
    </dgm:pt>
    <dgm:pt modelId="{4C29E0BF-AC91-446A-83DC-829208BBBE91}" type="sibTrans" cxnId="{325A9AA2-D947-4EB9-B2D1-A944E18C81B4}">
      <dgm:prSet/>
      <dgm:spPr/>
      <dgm:t>
        <a:bodyPr/>
        <a:lstStyle/>
        <a:p>
          <a:endParaRPr lang="en-US"/>
        </a:p>
      </dgm:t>
    </dgm:pt>
    <dgm:pt modelId="{DB9DB814-B70F-479A-BF83-42BD1B596BC6}">
      <dgm:prSet phldrT="[Text]" custT="1"/>
      <dgm:spPr/>
      <dgm:t>
        <a:bodyPr/>
        <a:lstStyle/>
        <a:p>
          <a:pPr algn="just"/>
          <a:endParaRPr lang="en-US" sz="1600" dirty="0"/>
        </a:p>
      </dgm:t>
    </dgm:pt>
    <dgm:pt modelId="{D61B5524-DCBE-46FE-9BBA-92B238CB588A}" type="parTrans" cxnId="{9FBE95A1-C2E9-46C3-8723-343B9AC30D0E}">
      <dgm:prSet/>
      <dgm:spPr/>
      <dgm:t>
        <a:bodyPr/>
        <a:lstStyle/>
        <a:p>
          <a:endParaRPr lang="en-US"/>
        </a:p>
      </dgm:t>
    </dgm:pt>
    <dgm:pt modelId="{832E20E3-4010-4C91-BB93-5D244C7A1249}" type="sibTrans" cxnId="{9FBE95A1-C2E9-46C3-8723-343B9AC30D0E}">
      <dgm:prSet/>
      <dgm:spPr/>
      <dgm:t>
        <a:bodyPr/>
        <a:lstStyle/>
        <a:p>
          <a:endParaRPr lang="en-US"/>
        </a:p>
      </dgm:t>
    </dgm:pt>
    <dgm:pt modelId="{91B21A26-1B6C-4150-96CA-CD99012C93A7}">
      <dgm:prSet phldrT="[Text]"/>
      <dgm:spPr/>
      <dgm:t>
        <a:bodyPr/>
        <a:lstStyle/>
        <a:p>
          <a:r>
            <a:rPr lang="en-US" dirty="0"/>
            <a:t>Instrumental</a:t>
          </a:r>
        </a:p>
      </dgm:t>
    </dgm:pt>
    <dgm:pt modelId="{6B5439D0-4240-405F-81A0-807A1A29B5AF}" type="sibTrans" cxnId="{52115323-5559-4D27-B552-F789BCA920FC}">
      <dgm:prSet/>
      <dgm:spPr/>
      <dgm:t>
        <a:bodyPr/>
        <a:lstStyle/>
        <a:p>
          <a:endParaRPr lang="en-US"/>
        </a:p>
      </dgm:t>
    </dgm:pt>
    <dgm:pt modelId="{EA731555-D145-43C8-88B6-2D5A492FBB7A}" type="parTrans" cxnId="{52115323-5559-4D27-B552-F789BCA920FC}">
      <dgm:prSet/>
      <dgm:spPr/>
      <dgm:t>
        <a:bodyPr/>
        <a:lstStyle/>
        <a:p>
          <a:endParaRPr lang="en-US"/>
        </a:p>
      </dgm:t>
    </dgm:pt>
    <dgm:pt modelId="{E4B9263D-7747-4DD5-BF24-50CD3AFF2108}">
      <dgm:prSet phldrT="[Text]" custT="1"/>
      <dgm:spPr/>
      <dgm:t>
        <a:bodyPr/>
        <a:lstStyle/>
        <a:p>
          <a:pPr algn="just"/>
          <a:r>
            <a:rPr lang="en-US" sz="1600" dirty="0" err="1"/>
            <a:t>Inclui</a:t>
          </a:r>
          <a:r>
            <a:rPr lang="en-US" sz="1600" dirty="0"/>
            <a:t> </a:t>
          </a:r>
          <a:r>
            <a:rPr lang="en-US" sz="1600" dirty="0" err="1"/>
            <a:t>apenas</a:t>
          </a:r>
          <a:r>
            <a:rPr lang="en-US" sz="1600" dirty="0"/>
            <a:t> </a:t>
          </a:r>
          <a:r>
            <a:rPr lang="en-US" sz="1600" dirty="0" err="1"/>
            <a:t>vertente</a:t>
          </a:r>
          <a:r>
            <a:rPr lang="en-US" sz="1600" dirty="0"/>
            <a:t> moral-</a:t>
          </a:r>
          <a:r>
            <a:rPr lang="en-US" sz="1600" dirty="0" err="1"/>
            <a:t>filosófica</a:t>
          </a:r>
          <a:endParaRPr lang="en-US" sz="1600" dirty="0"/>
        </a:p>
      </dgm:t>
    </dgm:pt>
    <dgm:pt modelId="{F9F62B1D-B84D-485F-92E0-2AFF129ECF0D}" type="parTrans" cxnId="{1AF1DCDE-0AFD-43D0-919E-E8C0501645D9}">
      <dgm:prSet/>
      <dgm:spPr/>
      <dgm:t>
        <a:bodyPr/>
        <a:lstStyle/>
        <a:p>
          <a:endParaRPr lang="en-US"/>
        </a:p>
      </dgm:t>
    </dgm:pt>
    <dgm:pt modelId="{299E304D-C5A2-4F8E-B9A8-48CDF66ABD9A}" type="sibTrans" cxnId="{1AF1DCDE-0AFD-43D0-919E-E8C0501645D9}">
      <dgm:prSet/>
      <dgm:spPr/>
      <dgm:t>
        <a:bodyPr/>
        <a:lstStyle/>
        <a:p>
          <a:endParaRPr lang="en-US"/>
        </a:p>
      </dgm:t>
    </dgm:pt>
    <dgm:pt modelId="{D00EAAA2-5061-4CA1-B233-C192D4DAAA4B}">
      <dgm:prSet custT="1"/>
      <dgm:spPr/>
      <dgm:t>
        <a:bodyPr/>
        <a:lstStyle/>
        <a:p>
          <a:pPr algn="just"/>
          <a:r>
            <a:rPr lang="en-US" sz="1600" dirty="0"/>
            <a:t>Apresenta orientações operacionais ligadas ao posicionamento social</a:t>
          </a:r>
        </a:p>
      </dgm:t>
    </dgm:pt>
    <dgm:pt modelId="{993CDDDC-5841-48CF-9410-24BE52132DEB}" type="parTrans" cxnId="{31DC0562-F605-44EB-8872-1B9F12D68E8D}">
      <dgm:prSet/>
      <dgm:spPr/>
      <dgm:t>
        <a:bodyPr/>
        <a:lstStyle/>
        <a:p>
          <a:endParaRPr lang="en-US"/>
        </a:p>
      </dgm:t>
    </dgm:pt>
    <dgm:pt modelId="{433235C5-FEC5-472F-BB75-DFFD792F8F17}" type="sibTrans" cxnId="{31DC0562-F605-44EB-8872-1B9F12D68E8D}">
      <dgm:prSet/>
      <dgm:spPr/>
      <dgm:t>
        <a:bodyPr/>
        <a:lstStyle/>
        <a:p>
          <a:endParaRPr lang="en-US"/>
        </a:p>
      </dgm:t>
    </dgm:pt>
    <dgm:pt modelId="{38B67E1F-CD7D-4B60-9E12-A6751A53C76A}">
      <dgm:prSet custT="1"/>
      <dgm:spPr/>
      <dgm:t>
        <a:bodyPr/>
        <a:lstStyle/>
        <a:p>
          <a:pPr algn="just"/>
          <a:r>
            <a:rPr lang="en-US" sz="1600" dirty="0"/>
            <a:t>Documento público com ênfase interna</a:t>
          </a:r>
        </a:p>
      </dgm:t>
    </dgm:pt>
    <dgm:pt modelId="{86628642-0C64-431B-911F-F471F3408EAC}" type="parTrans" cxnId="{0DF90B9E-827A-4161-8D61-93DDE92840E0}">
      <dgm:prSet/>
      <dgm:spPr/>
      <dgm:t>
        <a:bodyPr/>
        <a:lstStyle/>
        <a:p>
          <a:endParaRPr lang="en-US"/>
        </a:p>
      </dgm:t>
    </dgm:pt>
    <dgm:pt modelId="{F6C608E6-986D-4F41-BD59-0C8425B28837}" type="sibTrans" cxnId="{0DF90B9E-827A-4161-8D61-93DDE92840E0}">
      <dgm:prSet/>
      <dgm:spPr/>
      <dgm:t>
        <a:bodyPr/>
        <a:lstStyle/>
        <a:p>
          <a:endParaRPr lang="en-US"/>
        </a:p>
      </dgm:t>
    </dgm:pt>
    <dgm:pt modelId="{F2BD4B40-FDD5-4409-88C1-BD2115238A85}">
      <dgm:prSet custT="1"/>
      <dgm:spPr/>
      <dgm:t>
        <a:bodyPr/>
        <a:lstStyle/>
        <a:p>
          <a:pPr algn="just"/>
          <a:endParaRPr lang="en-US" sz="1600" dirty="0"/>
        </a:p>
      </dgm:t>
    </dgm:pt>
    <dgm:pt modelId="{FB31F94A-BF2A-4D96-B934-32E4F22811D3}" type="parTrans" cxnId="{8B102F20-4702-481A-9956-3092E06E0DB2}">
      <dgm:prSet/>
      <dgm:spPr/>
      <dgm:t>
        <a:bodyPr/>
        <a:lstStyle/>
        <a:p>
          <a:endParaRPr lang="en-US"/>
        </a:p>
      </dgm:t>
    </dgm:pt>
    <dgm:pt modelId="{8DD56176-AC79-4F41-9CDB-00300E6AF611}" type="sibTrans" cxnId="{8B102F20-4702-481A-9956-3092E06E0DB2}">
      <dgm:prSet/>
      <dgm:spPr/>
      <dgm:t>
        <a:bodyPr/>
        <a:lstStyle/>
        <a:p>
          <a:endParaRPr lang="en-US"/>
        </a:p>
      </dgm:t>
    </dgm:pt>
    <dgm:pt modelId="{A2703FA7-65AD-4228-B489-FFB6B2D2FEF2}">
      <dgm:prSet custT="1"/>
      <dgm:spPr/>
      <dgm:t>
        <a:bodyPr/>
        <a:lstStyle/>
        <a:p>
          <a:pPr algn="ctr"/>
          <a:r>
            <a:rPr lang="en-US" sz="1400" dirty="0"/>
            <a:t>e.g.: Código de Ética e de Conduta</a:t>
          </a:r>
        </a:p>
      </dgm:t>
    </dgm:pt>
    <dgm:pt modelId="{6355036C-3DDA-47C3-BCDC-A8136DDAE18E}" type="parTrans" cxnId="{2259D043-AE70-43AD-8B5D-D384F4E77377}">
      <dgm:prSet/>
      <dgm:spPr/>
      <dgm:t>
        <a:bodyPr/>
        <a:lstStyle/>
        <a:p>
          <a:endParaRPr lang="en-US"/>
        </a:p>
      </dgm:t>
    </dgm:pt>
    <dgm:pt modelId="{0F1A8A85-E3B4-4DB3-9B49-0C6C1ED694AA}" type="sibTrans" cxnId="{2259D043-AE70-43AD-8B5D-D384F4E77377}">
      <dgm:prSet/>
      <dgm:spPr/>
      <dgm:t>
        <a:bodyPr/>
        <a:lstStyle/>
        <a:p>
          <a:endParaRPr lang="en-US"/>
        </a:p>
      </dgm:t>
    </dgm:pt>
    <dgm:pt modelId="{ACDB35A1-A82D-4E08-AE29-9E2F556573F2}">
      <dgm:prSet custT="1"/>
      <dgm:spPr/>
      <dgm:t>
        <a:bodyPr/>
        <a:lstStyle/>
        <a:p>
          <a:pPr algn="l"/>
          <a:r>
            <a:rPr lang="en-US" sz="1600" dirty="0"/>
            <a:t>Propósito  primordial é a comunicação externa</a:t>
          </a:r>
        </a:p>
      </dgm:t>
    </dgm:pt>
    <dgm:pt modelId="{A476D24E-9D6A-4F8D-9F87-61DF1C05281C}" type="parTrans" cxnId="{3287743B-50BF-4DB4-8588-328D58D66D27}">
      <dgm:prSet/>
      <dgm:spPr/>
      <dgm:t>
        <a:bodyPr/>
        <a:lstStyle/>
        <a:p>
          <a:endParaRPr lang="en-US"/>
        </a:p>
      </dgm:t>
    </dgm:pt>
    <dgm:pt modelId="{DC1A15C4-B7CA-4541-ABB3-E62330AE72B7}" type="sibTrans" cxnId="{3287743B-50BF-4DB4-8588-328D58D66D27}">
      <dgm:prSet/>
      <dgm:spPr/>
      <dgm:t>
        <a:bodyPr/>
        <a:lstStyle/>
        <a:p>
          <a:endParaRPr lang="en-US"/>
        </a:p>
      </dgm:t>
    </dgm:pt>
    <dgm:pt modelId="{4E8962CF-DC83-4796-9D0A-E2E45D406E74}">
      <dgm:prSet custT="1"/>
      <dgm:spPr/>
      <dgm:t>
        <a:bodyPr/>
        <a:lstStyle/>
        <a:p>
          <a:pPr algn="l"/>
          <a:r>
            <a:rPr lang="en-US" sz="1600" dirty="0"/>
            <a:t>Documento público</a:t>
          </a:r>
        </a:p>
      </dgm:t>
    </dgm:pt>
    <dgm:pt modelId="{2A5047C6-3309-40C3-903F-A15BE858C36B}" type="parTrans" cxnId="{A5290996-93D8-4D8E-9B7A-CC5453D5C750}">
      <dgm:prSet/>
      <dgm:spPr/>
      <dgm:t>
        <a:bodyPr/>
        <a:lstStyle/>
        <a:p>
          <a:endParaRPr lang="en-US"/>
        </a:p>
      </dgm:t>
    </dgm:pt>
    <dgm:pt modelId="{C13AA195-A247-4495-BDCF-3DCB4151B546}" type="sibTrans" cxnId="{A5290996-93D8-4D8E-9B7A-CC5453D5C750}">
      <dgm:prSet/>
      <dgm:spPr/>
      <dgm:t>
        <a:bodyPr/>
        <a:lstStyle/>
        <a:p>
          <a:endParaRPr lang="en-US"/>
        </a:p>
      </dgm:t>
    </dgm:pt>
    <dgm:pt modelId="{86D3DF9F-66D6-4215-8FF5-51EB59090FD3}">
      <dgm:prSet custT="1"/>
      <dgm:spPr/>
      <dgm:t>
        <a:bodyPr/>
        <a:lstStyle/>
        <a:p>
          <a:pPr algn="l"/>
          <a:endParaRPr lang="en-US" sz="1600" dirty="0"/>
        </a:p>
      </dgm:t>
    </dgm:pt>
    <dgm:pt modelId="{296C2804-04A6-432A-B961-7EDF31510EC2}" type="parTrans" cxnId="{0522199A-3D4F-490F-B589-F4D798660C84}">
      <dgm:prSet/>
      <dgm:spPr/>
      <dgm:t>
        <a:bodyPr/>
        <a:lstStyle/>
        <a:p>
          <a:endParaRPr lang="en-US"/>
        </a:p>
      </dgm:t>
    </dgm:pt>
    <dgm:pt modelId="{2AD8C35A-A5F6-4D43-9946-E5ED3865A905}" type="sibTrans" cxnId="{0522199A-3D4F-490F-B589-F4D798660C84}">
      <dgm:prSet/>
      <dgm:spPr/>
      <dgm:t>
        <a:bodyPr/>
        <a:lstStyle/>
        <a:p>
          <a:endParaRPr lang="en-US"/>
        </a:p>
      </dgm:t>
    </dgm:pt>
    <dgm:pt modelId="{D80E7F5A-0DBF-4CCF-B22B-9D5F43E3451E}">
      <dgm:prSet custT="1"/>
      <dgm:spPr/>
      <dgm:t>
        <a:bodyPr/>
        <a:lstStyle/>
        <a:p>
          <a:pPr algn="l"/>
          <a:endParaRPr lang="en-US" sz="1600" dirty="0"/>
        </a:p>
      </dgm:t>
    </dgm:pt>
    <dgm:pt modelId="{5E0E5E34-A513-46FB-BD18-EDF88B25B903}" type="parTrans" cxnId="{6483AC2A-7995-4FF1-A42A-9CD744F007FE}">
      <dgm:prSet/>
      <dgm:spPr/>
      <dgm:t>
        <a:bodyPr/>
        <a:lstStyle/>
        <a:p>
          <a:endParaRPr lang="en-US"/>
        </a:p>
      </dgm:t>
    </dgm:pt>
    <dgm:pt modelId="{8ED0C06D-8D14-4B95-A32F-199064900D55}" type="sibTrans" cxnId="{6483AC2A-7995-4FF1-A42A-9CD744F007FE}">
      <dgm:prSet/>
      <dgm:spPr/>
      <dgm:t>
        <a:bodyPr/>
        <a:lstStyle/>
        <a:p>
          <a:endParaRPr lang="en-US"/>
        </a:p>
      </dgm:t>
    </dgm:pt>
    <dgm:pt modelId="{789866B4-AB51-4FF3-AD38-E1DD65F3792B}">
      <dgm:prSet custT="1"/>
      <dgm:spPr/>
      <dgm:t>
        <a:bodyPr/>
        <a:lstStyle/>
        <a:p>
          <a:pPr algn="ctr"/>
          <a:r>
            <a:rPr lang="en-US" sz="1400" dirty="0"/>
            <a:t>e.g.: Código de Ética </a:t>
          </a:r>
        </a:p>
      </dgm:t>
    </dgm:pt>
    <dgm:pt modelId="{C9D0EF11-E497-4AFE-A179-7F592B67794A}" type="parTrans" cxnId="{1D57F2E7-25AA-46D7-A089-47379986B4C8}">
      <dgm:prSet/>
      <dgm:spPr/>
      <dgm:t>
        <a:bodyPr/>
        <a:lstStyle/>
        <a:p>
          <a:endParaRPr lang="en-US"/>
        </a:p>
      </dgm:t>
    </dgm:pt>
    <dgm:pt modelId="{F9AA9CD6-9C86-43CC-8BC1-5E88C8F03314}" type="sibTrans" cxnId="{1D57F2E7-25AA-46D7-A089-47379986B4C8}">
      <dgm:prSet/>
      <dgm:spPr/>
      <dgm:t>
        <a:bodyPr/>
        <a:lstStyle/>
        <a:p>
          <a:endParaRPr lang="en-US"/>
        </a:p>
      </dgm:t>
    </dgm:pt>
    <dgm:pt modelId="{2F0344C0-E114-4CF9-9E15-BBA48465EECC}" type="pres">
      <dgm:prSet presAssocID="{A6BF2304-9371-4A10-9B7E-361905DC4BFC}" presName="Name0" presStyleCnt="0">
        <dgm:presLayoutVars>
          <dgm:dir/>
          <dgm:animLvl val="lvl"/>
          <dgm:resizeHandles val="exact"/>
        </dgm:presLayoutVars>
      </dgm:prSet>
      <dgm:spPr/>
    </dgm:pt>
    <dgm:pt modelId="{EDBB57EB-9D66-40E8-8AAC-6FAD4D9509CB}" type="pres">
      <dgm:prSet presAssocID="{934E8F23-4C69-420A-A113-7ED4D492CDA8}" presName="composite" presStyleCnt="0"/>
      <dgm:spPr/>
    </dgm:pt>
    <dgm:pt modelId="{C8ED06AB-16F5-4594-A70F-EA2B906093B9}" type="pres">
      <dgm:prSet presAssocID="{934E8F23-4C69-420A-A113-7ED4D492CDA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7615178A-DF25-491E-AAEB-95AF98F2F8CD}" type="pres">
      <dgm:prSet presAssocID="{934E8F23-4C69-420A-A113-7ED4D492CDA8}" presName="desTx" presStyleLbl="alignAccFollowNode1" presStyleIdx="0" presStyleCnt="3">
        <dgm:presLayoutVars>
          <dgm:bulletEnabled val="1"/>
        </dgm:presLayoutVars>
      </dgm:prSet>
      <dgm:spPr/>
    </dgm:pt>
    <dgm:pt modelId="{35535607-883D-4FBF-BC3E-37DC5955C270}" type="pres">
      <dgm:prSet presAssocID="{DE11BB99-B538-4C98-A103-D914AD1001DD}" presName="space" presStyleCnt="0"/>
      <dgm:spPr/>
    </dgm:pt>
    <dgm:pt modelId="{FCE577FB-98A2-4392-ACBD-C100C14DF6F6}" type="pres">
      <dgm:prSet presAssocID="{91B21A26-1B6C-4150-96CA-CD99012C93A7}" presName="composite" presStyleCnt="0"/>
      <dgm:spPr/>
    </dgm:pt>
    <dgm:pt modelId="{ECCFF4C5-720B-4F4C-86FC-6DB41C097E25}" type="pres">
      <dgm:prSet presAssocID="{91B21A26-1B6C-4150-96CA-CD99012C93A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06466DCB-CFEE-49C6-8225-7E60F5AEEE63}" type="pres">
      <dgm:prSet presAssocID="{91B21A26-1B6C-4150-96CA-CD99012C93A7}" presName="desTx" presStyleLbl="alignAccFollowNode1" presStyleIdx="1" presStyleCnt="3" custLinFactY="100000" custLinFactNeighborY="143513">
        <dgm:presLayoutVars>
          <dgm:bulletEnabled val="1"/>
        </dgm:presLayoutVars>
      </dgm:prSet>
      <dgm:spPr/>
    </dgm:pt>
    <dgm:pt modelId="{3EBAC4A3-858B-4057-B1AA-0EFB7BEB7FD3}" type="pres">
      <dgm:prSet presAssocID="{6B5439D0-4240-405F-81A0-807A1A29B5AF}" presName="space" presStyleCnt="0"/>
      <dgm:spPr/>
    </dgm:pt>
    <dgm:pt modelId="{D30075A8-423C-4665-BBCC-60C306CBB061}" type="pres">
      <dgm:prSet presAssocID="{D6C700C7-65BD-4893-80D4-7540A67FC555}" presName="composite" presStyleCnt="0"/>
      <dgm:spPr/>
    </dgm:pt>
    <dgm:pt modelId="{AD458018-585F-4467-9F24-4E084BA7E8B6}" type="pres">
      <dgm:prSet presAssocID="{D6C700C7-65BD-4893-80D4-7540A67FC55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1DAEEFBA-171A-42C5-9115-94166C331662}" type="pres">
      <dgm:prSet presAssocID="{D6C700C7-65BD-4893-80D4-7540A67FC555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560F7C48-C3BD-45E7-8B87-C41B523FA788}" type="presOf" srcId="{934E8F23-4C69-420A-A113-7ED4D492CDA8}" destId="{C8ED06AB-16F5-4594-A70F-EA2B906093B9}" srcOrd="0" destOrd="0" presId="urn:microsoft.com/office/officeart/2005/8/layout/hList1"/>
    <dgm:cxn modelId="{D1D04225-576C-434B-A624-805FED28A243}" type="presOf" srcId="{D80E7F5A-0DBF-4CCF-B22B-9D5F43E3451E}" destId="{06466DCB-CFEE-49C6-8225-7E60F5AEEE63}" srcOrd="0" destOrd="4" presId="urn:microsoft.com/office/officeart/2005/8/layout/hList1"/>
    <dgm:cxn modelId="{C4814A2E-EEE9-47B4-8168-3E81306089F2}" type="presOf" srcId="{D6C700C7-65BD-4893-80D4-7540A67FC555}" destId="{AD458018-585F-4467-9F24-4E084BA7E8B6}" srcOrd="0" destOrd="0" presId="urn:microsoft.com/office/officeart/2005/8/layout/hList1"/>
    <dgm:cxn modelId="{0DF90B9E-827A-4161-8D61-93DDE92840E0}" srcId="{D6C700C7-65BD-4893-80D4-7540A67FC555}" destId="{38B67E1F-CD7D-4B60-9E12-A6751A53C76A}" srcOrd="2" destOrd="0" parTransId="{86628642-0C64-431B-911F-F471F3408EAC}" sibTransId="{F6C608E6-986D-4F41-BD59-0C8425B28837}"/>
    <dgm:cxn modelId="{CAE63F98-C84B-4F86-89D5-2BDA1A654A61}" type="presOf" srcId="{32FB9181-B215-4B00-A30B-FC99C9358A2B}" destId="{7615178A-DF25-491E-AAEB-95AF98F2F8CD}" srcOrd="0" destOrd="5" presId="urn:microsoft.com/office/officeart/2005/8/layout/hList1"/>
    <dgm:cxn modelId="{9A8FCD92-3BC5-4F85-B7B4-0E96F4076456}" type="presOf" srcId="{789866B4-AB51-4FF3-AD38-E1DD65F3792B}" destId="{06466DCB-CFEE-49C6-8225-7E60F5AEEE63}" srcOrd="0" destOrd="5" presId="urn:microsoft.com/office/officeart/2005/8/layout/hList1"/>
    <dgm:cxn modelId="{A5290996-93D8-4D8E-9B7A-CC5453D5C750}" srcId="{91B21A26-1B6C-4150-96CA-CD99012C93A7}" destId="{4E8962CF-DC83-4796-9D0A-E2E45D406E74}" srcOrd="2" destOrd="0" parTransId="{2A5047C6-3309-40C3-903F-A15BE858C36B}" sibTransId="{C13AA195-A247-4495-BDCF-3DCB4151B546}"/>
    <dgm:cxn modelId="{8B102F20-4702-481A-9956-3092E06E0DB2}" srcId="{D6C700C7-65BD-4893-80D4-7540A67FC555}" destId="{F2BD4B40-FDD5-4409-88C1-BD2115238A85}" srcOrd="3" destOrd="0" parTransId="{FB31F94A-BF2A-4D96-B934-32E4F22811D3}" sibTransId="{8DD56176-AC79-4F41-9CDB-00300E6AF611}"/>
    <dgm:cxn modelId="{1D57F2E7-25AA-46D7-A089-47379986B4C8}" srcId="{91B21A26-1B6C-4150-96CA-CD99012C93A7}" destId="{789866B4-AB51-4FF3-AD38-E1DD65F3792B}" srcOrd="5" destOrd="0" parTransId="{C9D0EF11-E497-4AFE-A179-7F592B67794A}" sibTransId="{F9AA9CD6-9C86-43CC-8BC1-5E88C8F03314}"/>
    <dgm:cxn modelId="{325A9AA2-D947-4EB9-B2D1-A944E18C81B4}" srcId="{934E8F23-4C69-420A-A113-7ED4D492CDA8}" destId="{EC99329B-27B4-4179-892F-6DE0AF3BAFD8}" srcOrd="3" destOrd="0" parTransId="{8FF67975-8FB5-43F9-9BD7-7C5631736D9B}" sibTransId="{4C29E0BF-AC91-446A-83DC-829208BBBE91}"/>
    <dgm:cxn modelId="{A88643C4-2571-47D7-B232-B7FEFE08971A}" type="presOf" srcId="{F181A4CB-BD90-40EC-94FA-6A80711A2828}" destId="{06466DCB-CFEE-49C6-8225-7E60F5AEEE63}" srcOrd="0" destOrd="0" presId="urn:microsoft.com/office/officeart/2005/8/layout/hList1"/>
    <dgm:cxn modelId="{9EE3E350-AFAD-4167-85E1-7FF084270FDB}" type="presOf" srcId="{D00EAAA2-5061-4CA1-B233-C192D4DAAA4B}" destId="{1DAEEFBA-171A-42C5-9115-94166C331662}" srcOrd="0" destOrd="1" presId="urn:microsoft.com/office/officeart/2005/8/layout/hList1"/>
    <dgm:cxn modelId="{0A1145B8-4C33-43E3-AA8C-FA9FC7B94B42}" type="presOf" srcId="{91B21A26-1B6C-4150-96CA-CD99012C93A7}" destId="{ECCFF4C5-720B-4F4C-86FC-6DB41C097E25}" srcOrd="0" destOrd="0" presId="urn:microsoft.com/office/officeart/2005/8/layout/hList1"/>
    <dgm:cxn modelId="{05A82B03-0FA3-4BCE-9CB6-790C152FD24B}" type="presOf" srcId="{EC99329B-27B4-4179-892F-6DE0AF3BAFD8}" destId="{7615178A-DF25-491E-AAEB-95AF98F2F8CD}" srcOrd="0" destOrd="3" presId="urn:microsoft.com/office/officeart/2005/8/layout/hList1"/>
    <dgm:cxn modelId="{E133BBDC-BEC1-45FC-874F-9A7EC314F9B3}" srcId="{A6BF2304-9371-4A10-9B7E-361905DC4BFC}" destId="{934E8F23-4C69-420A-A113-7ED4D492CDA8}" srcOrd="0" destOrd="0" parTransId="{D2A573E6-00DB-4FF0-B281-677A8F8EF4D1}" sibTransId="{DE11BB99-B538-4C98-A103-D914AD1001DD}"/>
    <dgm:cxn modelId="{401D94E3-4291-4C8A-AAE1-7B64379621A8}" type="presOf" srcId="{86D3DF9F-66D6-4215-8FF5-51EB59090FD3}" destId="{06466DCB-CFEE-49C6-8225-7E60F5AEEE63}" srcOrd="0" destOrd="3" presId="urn:microsoft.com/office/officeart/2005/8/layout/hList1"/>
    <dgm:cxn modelId="{F17EAB2A-4D3D-4FA8-8E56-7DF482905033}" type="presOf" srcId="{4E8962CF-DC83-4796-9D0A-E2E45D406E74}" destId="{06466DCB-CFEE-49C6-8225-7E60F5AEEE63}" srcOrd="0" destOrd="2" presId="urn:microsoft.com/office/officeart/2005/8/layout/hList1"/>
    <dgm:cxn modelId="{BC449151-EE24-4E25-8550-46B3B6541760}" type="presOf" srcId="{38B67E1F-CD7D-4B60-9E12-A6751A53C76A}" destId="{1DAEEFBA-171A-42C5-9115-94166C331662}" srcOrd="0" destOrd="2" presId="urn:microsoft.com/office/officeart/2005/8/layout/hList1"/>
    <dgm:cxn modelId="{A843A2E6-5F91-4344-BBA4-B1C2B53D0269}" type="presOf" srcId="{ACDB35A1-A82D-4E08-AE29-9E2F556573F2}" destId="{06466DCB-CFEE-49C6-8225-7E60F5AEEE63}" srcOrd="0" destOrd="1" presId="urn:microsoft.com/office/officeart/2005/8/layout/hList1"/>
    <dgm:cxn modelId="{9FBE95A1-C2E9-46C3-8723-343B9AC30D0E}" srcId="{934E8F23-4C69-420A-A113-7ED4D492CDA8}" destId="{DB9DB814-B70F-479A-BF83-42BD1B596BC6}" srcOrd="4" destOrd="0" parTransId="{D61B5524-DCBE-46FE-9BBA-92B238CB588A}" sibTransId="{832E20E3-4010-4C91-BB93-5D244C7A1249}"/>
    <dgm:cxn modelId="{279A5A6F-1EEA-44CD-8C8B-30CB00E395D8}" srcId="{934E8F23-4C69-420A-A113-7ED4D492CDA8}" destId="{9B79AEBE-6AAF-4C2D-88C7-3CA023D9E197}" srcOrd="1" destOrd="0" parTransId="{8DFB69F0-805E-4B0C-8F8C-0B3164E99FA7}" sibTransId="{D5B531C7-3AEB-460B-B687-C5951650D2B6}"/>
    <dgm:cxn modelId="{2259D043-AE70-43AD-8B5D-D384F4E77377}" srcId="{D6C700C7-65BD-4893-80D4-7540A67FC555}" destId="{A2703FA7-65AD-4228-B489-FFB6B2D2FEF2}" srcOrd="4" destOrd="0" parTransId="{6355036C-3DDA-47C3-BCDC-A8136DDAE18E}" sibTransId="{0F1A8A85-E3B4-4DB3-9B49-0C6C1ED694AA}"/>
    <dgm:cxn modelId="{52115323-5559-4D27-B552-F789BCA920FC}" srcId="{A6BF2304-9371-4A10-9B7E-361905DC4BFC}" destId="{91B21A26-1B6C-4150-96CA-CD99012C93A7}" srcOrd="1" destOrd="0" parTransId="{EA731555-D145-43C8-88B6-2D5A492FBB7A}" sibTransId="{6B5439D0-4240-405F-81A0-807A1A29B5AF}"/>
    <dgm:cxn modelId="{AC103483-1F13-4F04-91FC-3B3B80933F89}" type="presOf" srcId="{A2703FA7-65AD-4228-B489-FFB6B2D2FEF2}" destId="{1DAEEFBA-171A-42C5-9115-94166C331662}" srcOrd="0" destOrd="4" presId="urn:microsoft.com/office/officeart/2005/8/layout/hList1"/>
    <dgm:cxn modelId="{F12F36D4-1AC7-49EF-BC83-4CCD89196623}" srcId="{91B21A26-1B6C-4150-96CA-CD99012C93A7}" destId="{F181A4CB-BD90-40EC-94FA-6A80711A2828}" srcOrd="0" destOrd="0" parTransId="{F2483C40-48F0-4841-AF45-E5B9E2414B35}" sibTransId="{64D2C541-3F1C-43F7-913E-D465E910B152}"/>
    <dgm:cxn modelId="{49C41898-DB79-4059-BD1A-37FFA7A23CBC}" type="presOf" srcId="{9336C08C-7936-44A9-87E5-EA331242FE5F}" destId="{7615178A-DF25-491E-AAEB-95AF98F2F8CD}" srcOrd="0" destOrd="0" presId="urn:microsoft.com/office/officeart/2005/8/layout/hList1"/>
    <dgm:cxn modelId="{C4F640EE-2254-4144-81C9-781E20585236}" type="presOf" srcId="{DB9DB814-B70F-479A-BF83-42BD1B596BC6}" destId="{7615178A-DF25-491E-AAEB-95AF98F2F8CD}" srcOrd="0" destOrd="4" presId="urn:microsoft.com/office/officeart/2005/8/layout/hList1"/>
    <dgm:cxn modelId="{3287743B-50BF-4DB4-8588-328D58D66D27}" srcId="{91B21A26-1B6C-4150-96CA-CD99012C93A7}" destId="{ACDB35A1-A82D-4E08-AE29-9E2F556573F2}" srcOrd="1" destOrd="0" parTransId="{A476D24E-9D6A-4F8D-9F87-61DF1C05281C}" sibTransId="{DC1A15C4-B7CA-4541-ABB3-E62330AE72B7}"/>
    <dgm:cxn modelId="{9AA1AF92-827E-48D5-A1C2-FE705B8403FA}" type="presOf" srcId="{E4B9263D-7747-4DD5-BF24-50CD3AFF2108}" destId="{1DAEEFBA-171A-42C5-9115-94166C331662}" srcOrd="0" destOrd="0" presId="urn:microsoft.com/office/officeart/2005/8/layout/hList1"/>
    <dgm:cxn modelId="{F9F8C7A3-7DA7-42B4-B966-9FAA14E1FDB6}" type="presOf" srcId="{A6BF2304-9371-4A10-9B7E-361905DC4BFC}" destId="{2F0344C0-E114-4CF9-9E15-BBA48465EECC}" srcOrd="0" destOrd="0" presId="urn:microsoft.com/office/officeart/2005/8/layout/hList1"/>
    <dgm:cxn modelId="{BA855C20-0BFA-41A7-8228-9DFEF00BA67E}" type="presOf" srcId="{F2BD4B40-FDD5-4409-88C1-BD2115238A85}" destId="{1DAEEFBA-171A-42C5-9115-94166C331662}" srcOrd="0" destOrd="3" presId="urn:microsoft.com/office/officeart/2005/8/layout/hList1"/>
    <dgm:cxn modelId="{31DC0562-F605-44EB-8872-1B9F12D68E8D}" srcId="{D6C700C7-65BD-4893-80D4-7540A67FC555}" destId="{D00EAAA2-5061-4CA1-B233-C192D4DAAA4B}" srcOrd="1" destOrd="0" parTransId="{993CDDDC-5841-48CF-9410-24BE52132DEB}" sibTransId="{433235C5-FEC5-472F-BB75-DFFD792F8F17}"/>
    <dgm:cxn modelId="{CB7E8359-8238-457E-BAB9-CE9CA976361F}" srcId="{A6BF2304-9371-4A10-9B7E-361905DC4BFC}" destId="{D6C700C7-65BD-4893-80D4-7540A67FC555}" srcOrd="2" destOrd="0" parTransId="{15D756B5-1A31-4C0E-8954-0EF4B1579426}" sibTransId="{D6E0F1F5-F69E-49D7-B23C-CF7DD11FE090}"/>
    <dgm:cxn modelId="{8E0A58DA-8EA8-4ADE-8691-417F117C9E17}" srcId="{934E8F23-4C69-420A-A113-7ED4D492CDA8}" destId="{FDEB5178-DF40-425B-8145-820E9A288530}" srcOrd="2" destOrd="0" parTransId="{85E54CA8-BF2A-4E42-9AB6-3115652878A7}" sibTransId="{9D439F40-F28A-47B1-9924-A62A0E07BCE2}"/>
    <dgm:cxn modelId="{1AF1DCDE-0AFD-43D0-919E-E8C0501645D9}" srcId="{D6C700C7-65BD-4893-80D4-7540A67FC555}" destId="{E4B9263D-7747-4DD5-BF24-50CD3AFF2108}" srcOrd="0" destOrd="0" parTransId="{F9F62B1D-B84D-485F-92E0-2AFF129ECF0D}" sibTransId="{299E304D-C5A2-4F8E-B9A8-48CDF66ABD9A}"/>
    <dgm:cxn modelId="{89B368A7-2E8D-45E6-A257-2F66D8F50BD3}" type="presOf" srcId="{FDEB5178-DF40-425B-8145-820E9A288530}" destId="{7615178A-DF25-491E-AAEB-95AF98F2F8CD}" srcOrd="0" destOrd="2" presId="urn:microsoft.com/office/officeart/2005/8/layout/hList1"/>
    <dgm:cxn modelId="{0522199A-3D4F-490F-B589-F4D798660C84}" srcId="{91B21A26-1B6C-4150-96CA-CD99012C93A7}" destId="{86D3DF9F-66D6-4215-8FF5-51EB59090FD3}" srcOrd="3" destOrd="0" parTransId="{296C2804-04A6-432A-B961-7EDF31510EC2}" sibTransId="{2AD8C35A-A5F6-4D43-9946-E5ED3865A905}"/>
    <dgm:cxn modelId="{B0F79DFD-396C-4C14-BB06-44FECD4E2812}" srcId="{934E8F23-4C69-420A-A113-7ED4D492CDA8}" destId="{32FB9181-B215-4B00-A30B-FC99C9358A2B}" srcOrd="5" destOrd="0" parTransId="{4477D971-AA04-4A88-95A3-0B615EC0E81C}" sibTransId="{D4EE2408-0B8C-48BB-B3C6-630C6FF93ECD}"/>
    <dgm:cxn modelId="{E2431A79-F654-45C0-85E8-D47015FB7E79}" type="presOf" srcId="{9B79AEBE-6AAF-4C2D-88C7-3CA023D9E197}" destId="{7615178A-DF25-491E-AAEB-95AF98F2F8CD}" srcOrd="0" destOrd="1" presId="urn:microsoft.com/office/officeart/2005/8/layout/hList1"/>
    <dgm:cxn modelId="{F59B37D0-4B6C-41E4-85E3-1BCBADC27B11}" srcId="{934E8F23-4C69-420A-A113-7ED4D492CDA8}" destId="{9336C08C-7936-44A9-87E5-EA331242FE5F}" srcOrd="0" destOrd="0" parTransId="{15262503-F616-4BB4-8038-754446A03C15}" sibTransId="{FA04CDE8-6C5A-43F3-B550-F36B0B7B1642}"/>
    <dgm:cxn modelId="{6483AC2A-7995-4FF1-A42A-9CD744F007FE}" srcId="{91B21A26-1B6C-4150-96CA-CD99012C93A7}" destId="{D80E7F5A-0DBF-4CCF-B22B-9D5F43E3451E}" srcOrd="4" destOrd="0" parTransId="{5E0E5E34-A513-46FB-BD18-EDF88B25B903}" sibTransId="{8ED0C06D-8D14-4B95-A32F-199064900D55}"/>
    <dgm:cxn modelId="{E5B8121F-27E1-4C5D-B17E-B6722997209B}" type="presParOf" srcId="{2F0344C0-E114-4CF9-9E15-BBA48465EECC}" destId="{EDBB57EB-9D66-40E8-8AAC-6FAD4D9509CB}" srcOrd="0" destOrd="0" presId="urn:microsoft.com/office/officeart/2005/8/layout/hList1"/>
    <dgm:cxn modelId="{A88B8124-0698-450C-ABE8-10536E948723}" type="presParOf" srcId="{EDBB57EB-9D66-40E8-8AAC-6FAD4D9509CB}" destId="{C8ED06AB-16F5-4594-A70F-EA2B906093B9}" srcOrd="0" destOrd="0" presId="urn:microsoft.com/office/officeart/2005/8/layout/hList1"/>
    <dgm:cxn modelId="{84DD9DD8-ACF9-4B66-9340-3CD10137DCBD}" type="presParOf" srcId="{EDBB57EB-9D66-40E8-8AAC-6FAD4D9509CB}" destId="{7615178A-DF25-491E-AAEB-95AF98F2F8CD}" srcOrd="1" destOrd="0" presId="urn:microsoft.com/office/officeart/2005/8/layout/hList1"/>
    <dgm:cxn modelId="{7311A952-4D6E-4C4B-AB6A-10E630BF712D}" type="presParOf" srcId="{2F0344C0-E114-4CF9-9E15-BBA48465EECC}" destId="{35535607-883D-4FBF-BC3E-37DC5955C270}" srcOrd="1" destOrd="0" presId="urn:microsoft.com/office/officeart/2005/8/layout/hList1"/>
    <dgm:cxn modelId="{32E04DA0-73D6-436C-B4F8-1843E9C9E3CA}" type="presParOf" srcId="{2F0344C0-E114-4CF9-9E15-BBA48465EECC}" destId="{FCE577FB-98A2-4392-ACBD-C100C14DF6F6}" srcOrd="2" destOrd="0" presId="urn:microsoft.com/office/officeart/2005/8/layout/hList1"/>
    <dgm:cxn modelId="{61E62286-E457-4786-85A7-3E04B94319EF}" type="presParOf" srcId="{FCE577FB-98A2-4392-ACBD-C100C14DF6F6}" destId="{ECCFF4C5-720B-4F4C-86FC-6DB41C097E25}" srcOrd="0" destOrd="0" presId="urn:microsoft.com/office/officeart/2005/8/layout/hList1"/>
    <dgm:cxn modelId="{F4A9087D-0AC4-458E-947C-D946D4E21ACA}" type="presParOf" srcId="{FCE577FB-98A2-4392-ACBD-C100C14DF6F6}" destId="{06466DCB-CFEE-49C6-8225-7E60F5AEEE63}" srcOrd="1" destOrd="0" presId="urn:microsoft.com/office/officeart/2005/8/layout/hList1"/>
    <dgm:cxn modelId="{21F9D9E7-0E64-4077-A190-3EF8B5ACF77D}" type="presParOf" srcId="{2F0344C0-E114-4CF9-9E15-BBA48465EECC}" destId="{3EBAC4A3-858B-4057-B1AA-0EFB7BEB7FD3}" srcOrd="3" destOrd="0" presId="urn:microsoft.com/office/officeart/2005/8/layout/hList1"/>
    <dgm:cxn modelId="{86CFC332-557C-456D-B27F-920B0F607D73}" type="presParOf" srcId="{2F0344C0-E114-4CF9-9E15-BBA48465EECC}" destId="{D30075A8-423C-4665-BBCC-60C306CBB061}" srcOrd="4" destOrd="0" presId="urn:microsoft.com/office/officeart/2005/8/layout/hList1"/>
    <dgm:cxn modelId="{CD0E1169-D187-4AAD-8AB8-9ECA208F4929}" type="presParOf" srcId="{D30075A8-423C-4665-BBCC-60C306CBB061}" destId="{AD458018-585F-4467-9F24-4E084BA7E8B6}" srcOrd="0" destOrd="0" presId="urn:microsoft.com/office/officeart/2005/8/layout/hList1"/>
    <dgm:cxn modelId="{B4497011-0C98-46CF-BE7E-045DC9A40E28}" type="presParOf" srcId="{D30075A8-423C-4665-BBCC-60C306CBB061}" destId="{1DAEEFBA-171A-42C5-9115-94166C33166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8D7719-5A54-4FBA-8BF3-6326940A8B9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3FB8E24-ACDE-4622-B669-F47E1F82C800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pt-PT" sz="2000" dirty="0"/>
            <a:t>A maioria das organizações de maior dimensão têm um Código de Ética com aderência aos parâmetros da Norma Portuguesa</a:t>
          </a:r>
          <a:endParaRPr lang="en-US" sz="2000" dirty="0"/>
        </a:p>
      </dgm:t>
    </dgm:pt>
    <dgm:pt modelId="{A2FFDAF8-4610-41E0-8876-C0D4F34E2895}" type="parTrans" cxnId="{E8359FD2-17BC-4BC7-A15B-B778E6EB7DDD}">
      <dgm:prSet/>
      <dgm:spPr/>
      <dgm:t>
        <a:bodyPr/>
        <a:lstStyle/>
        <a:p>
          <a:endParaRPr lang="en-US"/>
        </a:p>
      </dgm:t>
    </dgm:pt>
    <dgm:pt modelId="{C30825C4-ED29-40CC-A1AE-FFCDDB7C2128}" type="sibTrans" cxnId="{E8359FD2-17BC-4BC7-A15B-B778E6EB7DDD}">
      <dgm:prSet/>
      <dgm:spPr/>
      <dgm:t>
        <a:bodyPr/>
        <a:lstStyle/>
        <a:p>
          <a:endParaRPr lang="en-US"/>
        </a:p>
      </dgm:t>
    </dgm:pt>
    <dgm:pt modelId="{5500DD55-755A-4F65-80EE-4F47B668375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pt-PT" sz="2000" dirty="0"/>
            <a:t>Parece existir uma relação entre o maior número de funcionários e a aderência aos parâmetros da NPE</a:t>
          </a:r>
          <a:endParaRPr lang="en-US" sz="2000" dirty="0"/>
        </a:p>
      </dgm:t>
    </dgm:pt>
    <dgm:pt modelId="{E9987CF0-D8E1-41B8-9757-A63F5E4C27DE}" type="parTrans" cxnId="{C4003636-9B22-4C07-8965-9165B7F6998F}">
      <dgm:prSet/>
      <dgm:spPr/>
      <dgm:t>
        <a:bodyPr/>
        <a:lstStyle/>
        <a:p>
          <a:endParaRPr lang="en-US"/>
        </a:p>
      </dgm:t>
    </dgm:pt>
    <dgm:pt modelId="{F25BD43F-D574-4F67-BB53-F1004287BB40}" type="sibTrans" cxnId="{C4003636-9B22-4C07-8965-9165B7F6998F}">
      <dgm:prSet/>
      <dgm:spPr/>
      <dgm:t>
        <a:bodyPr/>
        <a:lstStyle/>
        <a:p>
          <a:endParaRPr lang="en-US"/>
        </a:p>
      </dgm:t>
    </dgm:pt>
    <dgm:pt modelId="{FFB5DF7B-7221-430E-848C-F2C74C9A4664}">
      <dgm:prSet phldrT="[Text]" custT="1"/>
      <dgm:spPr/>
      <dgm:t>
        <a:bodyPr/>
        <a:lstStyle/>
        <a:p>
          <a:pPr algn="just"/>
          <a:r>
            <a:rPr lang="pt-PT" sz="2000" dirty="0"/>
            <a:t>Não se pode concluir, dada a dimensão da amostra, relação entre a tipologia do documento de ética e uma mais forte aderência aos parâmetros</a:t>
          </a:r>
          <a:endParaRPr lang="en-US" sz="2000" dirty="0"/>
        </a:p>
      </dgm:t>
    </dgm:pt>
    <dgm:pt modelId="{66E61598-90CD-4357-B7D9-1271007316FF}" type="parTrans" cxnId="{F8AEED51-09E4-447E-9364-E4E8C7943C05}">
      <dgm:prSet/>
      <dgm:spPr/>
      <dgm:t>
        <a:bodyPr/>
        <a:lstStyle/>
        <a:p>
          <a:endParaRPr lang="en-US"/>
        </a:p>
      </dgm:t>
    </dgm:pt>
    <dgm:pt modelId="{07A406BB-D216-4F05-9FB4-E63E18BCE6D9}" type="sibTrans" cxnId="{F8AEED51-09E4-447E-9364-E4E8C7943C05}">
      <dgm:prSet/>
      <dgm:spPr/>
      <dgm:t>
        <a:bodyPr/>
        <a:lstStyle/>
        <a:p>
          <a:endParaRPr lang="en-US"/>
        </a:p>
      </dgm:t>
    </dgm:pt>
    <dgm:pt modelId="{ACCDCDE0-0DE7-4150-B64F-E14C563A5A5A}" type="pres">
      <dgm:prSet presAssocID="{528D7719-5A54-4FBA-8BF3-6326940A8B9B}" presName="Name0" presStyleCnt="0">
        <dgm:presLayoutVars>
          <dgm:chMax val="7"/>
          <dgm:chPref val="7"/>
          <dgm:dir/>
        </dgm:presLayoutVars>
      </dgm:prSet>
      <dgm:spPr/>
    </dgm:pt>
    <dgm:pt modelId="{CC9B2974-2A81-4E9E-A592-96325788CB8E}" type="pres">
      <dgm:prSet presAssocID="{528D7719-5A54-4FBA-8BF3-6326940A8B9B}" presName="Name1" presStyleCnt="0"/>
      <dgm:spPr/>
    </dgm:pt>
    <dgm:pt modelId="{9C0AA96A-AF02-4DC4-A5D3-2B5B3B01E4D6}" type="pres">
      <dgm:prSet presAssocID="{528D7719-5A54-4FBA-8BF3-6326940A8B9B}" presName="cycle" presStyleCnt="0"/>
      <dgm:spPr/>
    </dgm:pt>
    <dgm:pt modelId="{4B06D519-23EB-4F83-9F73-81401741993F}" type="pres">
      <dgm:prSet presAssocID="{528D7719-5A54-4FBA-8BF3-6326940A8B9B}" presName="srcNode" presStyleLbl="node1" presStyleIdx="0" presStyleCnt="3"/>
      <dgm:spPr/>
    </dgm:pt>
    <dgm:pt modelId="{0008DCFD-145E-4D0C-BF9A-D44C8C74A074}" type="pres">
      <dgm:prSet presAssocID="{528D7719-5A54-4FBA-8BF3-6326940A8B9B}" presName="conn" presStyleLbl="parChTrans1D2" presStyleIdx="0" presStyleCnt="1"/>
      <dgm:spPr/>
    </dgm:pt>
    <dgm:pt modelId="{63CA9C12-05C7-42CA-ACA6-02120D0A0725}" type="pres">
      <dgm:prSet presAssocID="{528D7719-5A54-4FBA-8BF3-6326940A8B9B}" presName="extraNode" presStyleLbl="node1" presStyleIdx="0" presStyleCnt="3"/>
      <dgm:spPr/>
    </dgm:pt>
    <dgm:pt modelId="{E4B4D908-357E-408F-A474-AA80AF69DF69}" type="pres">
      <dgm:prSet presAssocID="{528D7719-5A54-4FBA-8BF3-6326940A8B9B}" presName="dstNode" presStyleLbl="node1" presStyleIdx="0" presStyleCnt="3"/>
      <dgm:spPr/>
    </dgm:pt>
    <dgm:pt modelId="{0D68FFF6-7D18-4C77-99A7-B3FEC04EDF87}" type="pres">
      <dgm:prSet presAssocID="{C3FB8E24-ACDE-4622-B669-F47E1F82C800}" presName="text_1" presStyleLbl="node1" presStyleIdx="0" presStyleCnt="3">
        <dgm:presLayoutVars>
          <dgm:bulletEnabled val="1"/>
        </dgm:presLayoutVars>
      </dgm:prSet>
      <dgm:spPr/>
    </dgm:pt>
    <dgm:pt modelId="{3495AE52-9D48-49EF-98CD-B5641E960B2C}" type="pres">
      <dgm:prSet presAssocID="{C3FB8E24-ACDE-4622-B669-F47E1F82C800}" presName="accent_1" presStyleCnt="0"/>
      <dgm:spPr/>
    </dgm:pt>
    <dgm:pt modelId="{AEB0BD02-F928-490F-8A99-3E893AC1207F}" type="pres">
      <dgm:prSet presAssocID="{C3FB8E24-ACDE-4622-B669-F47E1F82C800}" presName="accentRepeatNode" presStyleLbl="solidFgAcc1" presStyleIdx="0" presStyleCnt="3"/>
      <dgm:spPr/>
    </dgm:pt>
    <dgm:pt modelId="{AE0D1C64-79B8-42E3-947B-4E4AB5391CFE}" type="pres">
      <dgm:prSet presAssocID="{5500DD55-755A-4F65-80EE-4F47B668375B}" presName="text_2" presStyleLbl="node1" presStyleIdx="1" presStyleCnt="3">
        <dgm:presLayoutVars>
          <dgm:bulletEnabled val="1"/>
        </dgm:presLayoutVars>
      </dgm:prSet>
      <dgm:spPr/>
    </dgm:pt>
    <dgm:pt modelId="{48B78FD7-64D3-4B43-AC79-72FB794112C9}" type="pres">
      <dgm:prSet presAssocID="{5500DD55-755A-4F65-80EE-4F47B668375B}" presName="accent_2" presStyleCnt="0"/>
      <dgm:spPr/>
    </dgm:pt>
    <dgm:pt modelId="{AAC00D98-692C-4F88-90E7-4C10A1F9EA0E}" type="pres">
      <dgm:prSet presAssocID="{5500DD55-755A-4F65-80EE-4F47B668375B}" presName="accentRepeatNode" presStyleLbl="solidFgAcc1" presStyleIdx="1" presStyleCnt="3"/>
      <dgm:spPr/>
    </dgm:pt>
    <dgm:pt modelId="{7E2E4AD1-24BE-49A6-ABC7-7C69909C461A}" type="pres">
      <dgm:prSet presAssocID="{FFB5DF7B-7221-430E-848C-F2C74C9A4664}" presName="text_3" presStyleLbl="node1" presStyleIdx="2" presStyleCnt="3">
        <dgm:presLayoutVars>
          <dgm:bulletEnabled val="1"/>
        </dgm:presLayoutVars>
      </dgm:prSet>
      <dgm:spPr/>
    </dgm:pt>
    <dgm:pt modelId="{AF42EA5D-A121-4F4A-B9DF-0334C8D1FC5F}" type="pres">
      <dgm:prSet presAssocID="{FFB5DF7B-7221-430E-848C-F2C74C9A4664}" presName="accent_3" presStyleCnt="0"/>
      <dgm:spPr/>
    </dgm:pt>
    <dgm:pt modelId="{0CDF94C3-483B-455E-B269-3E1CA686EF56}" type="pres">
      <dgm:prSet presAssocID="{FFB5DF7B-7221-430E-848C-F2C74C9A4664}" presName="accentRepeatNode" presStyleLbl="solidFgAcc1" presStyleIdx="2" presStyleCnt="3"/>
      <dgm:spPr/>
    </dgm:pt>
  </dgm:ptLst>
  <dgm:cxnLst>
    <dgm:cxn modelId="{C95EE894-4C25-412F-95CF-AF571ABDBCDC}" type="presOf" srcId="{528D7719-5A54-4FBA-8BF3-6326940A8B9B}" destId="{ACCDCDE0-0DE7-4150-B64F-E14C563A5A5A}" srcOrd="0" destOrd="0" presId="urn:microsoft.com/office/officeart/2008/layout/VerticalCurvedList"/>
    <dgm:cxn modelId="{50E25EBD-C866-446A-AD17-E0652AF3B804}" type="presOf" srcId="{C30825C4-ED29-40CC-A1AE-FFCDDB7C2128}" destId="{0008DCFD-145E-4D0C-BF9A-D44C8C74A074}" srcOrd="0" destOrd="0" presId="urn:microsoft.com/office/officeart/2008/layout/VerticalCurvedList"/>
    <dgm:cxn modelId="{8CED9505-3617-45F4-B8AD-6E9919A6B64A}" type="presOf" srcId="{C3FB8E24-ACDE-4622-B669-F47E1F82C800}" destId="{0D68FFF6-7D18-4C77-99A7-B3FEC04EDF87}" srcOrd="0" destOrd="0" presId="urn:microsoft.com/office/officeart/2008/layout/VerticalCurvedList"/>
    <dgm:cxn modelId="{8E4365B2-8283-453D-B6FD-EBB961F22C26}" type="presOf" srcId="{5500DD55-755A-4F65-80EE-4F47B668375B}" destId="{AE0D1C64-79B8-42E3-947B-4E4AB5391CFE}" srcOrd="0" destOrd="0" presId="urn:microsoft.com/office/officeart/2008/layout/VerticalCurvedList"/>
    <dgm:cxn modelId="{E8359FD2-17BC-4BC7-A15B-B778E6EB7DDD}" srcId="{528D7719-5A54-4FBA-8BF3-6326940A8B9B}" destId="{C3FB8E24-ACDE-4622-B669-F47E1F82C800}" srcOrd="0" destOrd="0" parTransId="{A2FFDAF8-4610-41E0-8876-C0D4F34E2895}" sibTransId="{C30825C4-ED29-40CC-A1AE-FFCDDB7C2128}"/>
    <dgm:cxn modelId="{C4003636-9B22-4C07-8965-9165B7F6998F}" srcId="{528D7719-5A54-4FBA-8BF3-6326940A8B9B}" destId="{5500DD55-755A-4F65-80EE-4F47B668375B}" srcOrd="1" destOrd="0" parTransId="{E9987CF0-D8E1-41B8-9757-A63F5E4C27DE}" sibTransId="{F25BD43F-D574-4F67-BB53-F1004287BB40}"/>
    <dgm:cxn modelId="{E11B44DA-158C-4933-8F4C-9CC805D0CBDF}" type="presOf" srcId="{FFB5DF7B-7221-430E-848C-F2C74C9A4664}" destId="{7E2E4AD1-24BE-49A6-ABC7-7C69909C461A}" srcOrd="0" destOrd="0" presId="urn:microsoft.com/office/officeart/2008/layout/VerticalCurvedList"/>
    <dgm:cxn modelId="{F8AEED51-09E4-447E-9364-E4E8C7943C05}" srcId="{528D7719-5A54-4FBA-8BF3-6326940A8B9B}" destId="{FFB5DF7B-7221-430E-848C-F2C74C9A4664}" srcOrd="2" destOrd="0" parTransId="{66E61598-90CD-4357-B7D9-1271007316FF}" sibTransId="{07A406BB-D216-4F05-9FB4-E63E18BCE6D9}"/>
    <dgm:cxn modelId="{B0FCFD4E-DCEB-4F66-B78B-77BCD7CBC990}" type="presParOf" srcId="{ACCDCDE0-0DE7-4150-B64F-E14C563A5A5A}" destId="{CC9B2974-2A81-4E9E-A592-96325788CB8E}" srcOrd="0" destOrd="0" presId="urn:microsoft.com/office/officeart/2008/layout/VerticalCurvedList"/>
    <dgm:cxn modelId="{C828CF84-9083-481D-9D08-64A51F7FA9F9}" type="presParOf" srcId="{CC9B2974-2A81-4E9E-A592-96325788CB8E}" destId="{9C0AA96A-AF02-4DC4-A5D3-2B5B3B01E4D6}" srcOrd="0" destOrd="0" presId="urn:microsoft.com/office/officeart/2008/layout/VerticalCurvedList"/>
    <dgm:cxn modelId="{11F5CC7E-E56C-43FB-BAF6-50A651DD78C8}" type="presParOf" srcId="{9C0AA96A-AF02-4DC4-A5D3-2B5B3B01E4D6}" destId="{4B06D519-23EB-4F83-9F73-81401741993F}" srcOrd="0" destOrd="0" presId="urn:microsoft.com/office/officeart/2008/layout/VerticalCurvedList"/>
    <dgm:cxn modelId="{DFECD001-495F-4D91-B228-85F482D43C2B}" type="presParOf" srcId="{9C0AA96A-AF02-4DC4-A5D3-2B5B3B01E4D6}" destId="{0008DCFD-145E-4D0C-BF9A-D44C8C74A074}" srcOrd="1" destOrd="0" presId="urn:microsoft.com/office/officeart/2008/layout/VerticalCurvedList"/>
    <dgm:cxn modelId="{017C461D-B1AC-43A7-9EE6-9B50547ADD8F}" type="presParOf" srcId="{9C0AA96A-AF02-4DC4-A5D3-2B5B3B01E4D6}" destId="{63CA9C12-05C7-42CA-ACA6-02120D0A0725}" srcOrd="2" destOrd="0" presId="urn:microsoft.com/office/officeart/2008/layout/VerticalCurvedList"/>
    <dgm:cxn modelId="{A8549085-B182-490B-9DA1-FCE6F3741240}" type="presParOf" srcId="{9C0AA96A-AF02-4DC4-A5D3-2B5B3B01E4D6}" destId="{E4B4D908-357E-408F-A474-AA80AF69DF69}" srcOrd="3" destOrd="0" presId="urn:microsoft.com/office/officeart/2008/layout/VerticalCurvedList"/>
    <dgm:cxn modelId="{95B7EE9C-9CA2-405F-996A-554EF00573AB}" type="presParOf" srcId="{CC9B2974-2A81-4E9E-A592-96325788CB8E}" destId="{0D68FFF6-7D18-4C77-99A7-B3FEC04EDF87}" srcOrd="1" destOrd="0" presId="urn:microsoft.com/office/officeart/2008/layout/VerticalCurvedList"/>
    <dgm:cxn modelId="{D7D44881-A31B-433F-86C6-6636450BCC56}" type="presParOf" srcId="{CC9B2974-2A81-4E9E-A592-96325788CB8E}" destId="{3495AE52-9D48-49EF-98CD-B5641E960B2C}" srcOrd="2" destOrd="0" presId="urn:microsoft.com/office/officeart/2008/layout/VerticalCurvedList"/>
    <dgm:cxn modelId="{9194C804-1844-445C-A731-0EF50A05BE59}" type="presParOf" srcId="{3495AE52-9D48-49EF-98CD-B5641E960B2C}" destId="{AEB0BD02-F928-490F-8A99-3E893AC1207F}" srcOrd="0" destOrd="0" presId="urn:microsoft.com/office/officeart/2008/layout/VerticalCurvedList"/>
    <dgm:cxn modelId="{A21B5DC2-8808-4896-AE6B-2DE2957D238B}" type="presParOf" srcId="{CC9B2974-2A81-4E9E-A592-96325788CB8E}" destId="{AE0D1C64-79B8-42E3-947B-4E4AB5391CFE}" srcOrd="3" destOrd="0" presId="urn:microsoft.com/office/officeart/2008/layout/VerticalCurvedList"/>
    <dgm:cxn modelId="{6BBAC882-48A2-457A-BDCC-2EF416020182}" type="presParOf" srcId="{CC9B2974-2A81-4E9E-A592-96325788CB8E}" destId="{48B78FD7-64D3-4B43-AC79-72FB794112C9}" srcOrd="4" destOrd="0" presId="urn:microsoft.com/office/officeart/2008/layout/VerticalCurvedList"/>
    <dgm:cxn modelId="{647E1FBD-5196-4C60-B15A-0319F70E61B5}" type="presParOf" srcId="{48B78FD7-64D3-4B43-AC79-72FB794112C9}" destId="{AAC00D98-692C-4F88-90E7-4C10A1F9EA0E}" srcOrd="0" destOrd="0" presId="urn:microsoft.com/office/officeart/2008/layout/VerticalCurvedList"/>
    <dgm:cxn modelId="{67BAAE49-D38B-4141-ACF4-BCCED9845D8F}" type="presParOf" srcId="{CC9B2974-2A81-4E9E-A592-96325788CB8E}" destId="{7E2E4AD1-24BE-49A6-ABC7-7C69909C461A}" srcOrd="5" destOrd="0" presId="urn:microsoft.com/office/officeart/2008/layout/VerticalCurvedList"/>
    <dgm:cxn modelId="{DA21E9A7-5001-44F5-A3A3-33DDD168D5E0}" type="presParOf" srcId="{CC9B2974-2A81-4E9E-A592-96325788CB8E}" destId="{AF42EA5D-A121-4F4A-B9DF-0334C8D1FC5F}" srcOrd="6" destOrd="0" presId="urn:microsoft.com/office/officeart/2008/layout/VerticalCurvedList"/>
    <dgm:cxn modelId="{F6E53A3D-3BB2-4CEC-95E7-B4D864250782}" type="presParOf" srcId="{AF42EA5D-A121-4F4A-B9DF-0334C8D1FC5F}" destId="{0CDF94C3-483B-455E-B269-3E1CA686EF5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99372B-AF23-4706-8296-7FC3C7614799}">
      <dsp:nvSpPr>
        <dsp:cNvPr id="0" name=""/>
        <dsp:cNvSpPr/>
      </dsp:nvSpPr>
      <dsp:spPr>
        <a:xfrm>
          <a:off x="0" y="993710"/>
          <a:ext cx="9144000" cy="1324947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11F098-A414-4C41-8A13-B03278C609F7}">
      <dsp:nvSpPr>
        <dsp:cNvPr id="0" name=""/>
        <dsp:cNvSpPr/>
      </dsp:nvSpPr>
      <dsp:spPr>
        <a:xfrm>
          <a:off x="0" y="1987420"/>
          <a:ext cx="2652117" cy="13249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Filosofia</a:t>
          </a:r>
          <a:r>
            <a:rPr lang="en-US" sz="2000" kern="1200" dirty="0"/>
            <a:t> </a:t>
          </a:r>
          <a:r>
            <a:rPr lang="en-US" sz="2000" kern="1200" dirty="0" err="1"/>
            <a:t>Clássica</a:t>
          </a:r>
          <a:r>
            <a:rPr lang="en-US" sz="2000" kern="1200" dirty="0"/>
            <a:t> (</a:t>
          </a:r>
          <a:r>
            <a:rPr lang="en-US" sz="2000" kern="1200" dirty="0" err="1"/>
            <a:t>Grécia</a:t>
          </a:r>
          <a:r>
            <a:rPr lang="en-US" sz="2000" kern="1200" dirty="0"/>
            <a:t> </a:t>
          </a:r>
          <a:r>
            <a:rPr lang="en-US" sz="2000" kern="1200" dirty="0" err="1"/>
            <a:t>Antiga</a:t>
          </a:r>
          <a:r>
            <a:rPr lang="en-US" sz="2000" kern="1200" dirty="0"/>
            <a:t>)</a:t>
          </a:r>
        </a:p>
      </dsp:txBody>
      <dsp:txXfrm>
        <a:off x="0" y="1987420"/>
        <a:ext cx="2652117" cy="1324947"/>
      </dsp:txXfrm>
    </dsp:sp>
    <dsp:sp modelId="{2F259144-0362-4893-8D54-2037D519E9E2}">
      <dsp:nvSpPr>
        <dsp:cNvPr id="0" name=""/>
        <dsp:cNvSpPr/>
      </dsp:nvSpPr>
      <dsp:spPr>
        <a:xfrm>
          <a:off x="1164458" y="1490565"/>
          <a:ext cx="331236" cy="3312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EE4D7F-05D5-44FE-B9E5-0B0AC968E923}">
      <dsp:nvSpPr>
        <dsp:cNvPr id="0" name=""/>
        <dsp:cNvSpPr/>
      </dsp:nvSpPr>
      <dsp:spPr>
        <a:xfrm>
          <a:off x="2771794" y="1987420"/>
          <a:ext cx="2652117" cy="13249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Visão</a:t>
          </a:r>
          <a:r>
            <a:rPr lang="en-US" sz="2000" kern="1200" dirty="0"/>
            <a:t> dos </a:t>
          </a:r>
          <a:r>
            <a:rPr lang="en-US" sz="2000" kern="1200" dirty="0" err="1"/>
            <a:t>Fundadores</a:t>
          </a:r>
          <a:br>
            <a:rPr lang="en-US" sz="2000" kern="1200" dirty="0"/>
          </a:br>
          <a:r>
            <a:rPr lang="en-US" sz="2000" kern="1200" dirty="0"/>
            <a:t>(</a:t>
          </a:r>
          <a:r>
            <a:rPr lang="en-US" sz="2000" kern="1200" dirty="0" err="1"/>
            <a:t>América</a:t>
          </a:r>
          <a:r>
            <a:rPr lang="en-US" sz="2000" kern="1200" dirty="0"/>
            <a:t>, </a:t>
          </a:r>
          <a:r>
            <a:rPr lang="en-US" sz="2000" kern="1200" dirty="0" err="1"/>
            <a:t>início</a:t>
          </a:r>
          <a:r>
            <a:rPr lang="en-US" sz="2000" kern="1200" dirty="0"/>
            <a:t> </a:t>
          </a:r>
          <a:r>
            <a:rPr lang="en-US" sz="2000" kern="1200" dirty="0" err="1"/>
            <a:t>Século</a:t>
          </a:r>
          <a:r>
            <a:rPr lang="en-US" sz="2000" kern="1200" dirty="0"/>
            <a:t> XXI)</a:t>
          </a:r>
        </a:p>
      </dsp:txBody>
      <dsp:txXfrm>
        <a:off x="2771794" y="1987420"/>
        <a:ext cx="2652117" cy="1324947"/>
      </dsp:txXfrm>
    </dsp:sp>
    <dsp:sp modelId="{DBA73105-23FE-4C22-BECE-D170AC998592}">
      <dsp:nvSpPr>
        <dsp:cNvPr id="0" name=""/>
        <dsp:cNvSpPr/>
      </dsp:nvSpPr>
      <dsp:spPr>
        <a:xfrm>
          <a:off x="3949181" y="1490565"/>
          <a:ext cx="331236" cy="3312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0F32EB-CC7F-42A7-8C3E-3A17D1EF815B}">
      <dsp:nvSpPr>
        <dsp:cNvPr id="0" name=""/>
        <dsp:cNvSpPr/>
      </dsp:nvSpPr>
      <dsp:spPr>
        <a:xfrm>
          <a:off x="5580121" y="1987420"/>
          <a:ext cx="2652117" cy="13249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Ética</a:t>
          </a:r>
          <a:r>
            <a:rPr lang="en-US" sz="2000" kern="1200" dirty="0"/>
            <a:t> </a:t>
          </a:r>
          <a:r>
            <a:rPr lang="en-US" sz="2000" kern="1200" dirty="0" err="1"/>
            <a:t>Empresarial</a:t>
          </a:r>
          <a:r>
            <a:rPr lang="en-US" sz="2000" kern="1200" dirty="0"/>
            <a:t> </a:t>
          </a:r>
          <a:r>
            <a:rPr lang="en-US" sz="2000" kern="1200" dirty="0" err="1"/>
            <a:t>Estratégica</a:t>
          </a:r>
          <a:r>
            <a:rPr lang="en-US" sz="2000" kern="1200" dirty="0"/>
            <a:t> (</a:t>
          </a:r>
          <a:r>
            <a:rPr lang="en-US" sz="2000" kern="1200" dirty="0" err="1"/>
            <a:t>Mundo</a:t>
          </a:r>
          <a:r>
            <a:rPr lang="en-US" sz="2000" kern="1200" dirty="0"/>
            <a:t>, </a:t>
          </a:r>
          <a:r>
            <a:rPr lang="en-US" sz="2000" kern="1200" dirty="0" err="1"/>
            <a:t>Anos</a:t>
          </a:r>
          <a:r>
            <a:rPr lang="en-US" sz="2000" kern="1200" dirty="0"/>
            <a:t> ’70-presente)</a:t>
          </a:r>
        </a:p>
      </dsp:txBody>
      <dsp:txXfrm>
        <a:off x="5580121" y="1987420"/>
        <a:ext cx="2652117" cy="1324947"/>
      </dsp:txXfrm>
    </dsp:sp>
    <dsp:sp modelId="{6F8D4F7A-61E1-4A63-BE39-A21F0AA44E1B}">
      <dsp:nvSpPr>
        <dsp:cNvPr id="0" name=""/>
        <dsp:cNvSpPr/>
      </dsp:nvSpPr>
      <dsp:spPr>
        <a:xfrm>
          <a:off x="6733904" y="1490565"/>
          <a:ext cx="331236" cy="3312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D06AB-16F5-4594-A70F-EA2B906093B9}">
      <dsp:nvSpPr>
        <dsp:cNvPr id="0" name=""/>
        <dsp:cNvSpPr/>
      </dsp:nvSpPr>
      <dsp:spPr>
        <a:xfrm>
          <a:off x="2501" y="14539"/>
          <a:ext cx="2438484" cy="489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Normativo</a:t>
          </a:r>
          <a:endParaRPr lang="en-US" sz="1700" kern="1200" dirty="0"/>
        </a:p>
      </dsp:txBody>
      <dsp:txXfrm>
        <a:off x="2501" y="14539"/>
        <a:ext cx="2438484" cy="489600"/>
      </dsp:txXfrm>
    </dsp:sp>
    <dsp:sp modelId="{7615178A-DF25-491E-AAEB-95AF98F2F8CD}">
      <dsp:nvSpPr>
        <dsp:cNvPr id="0" name=""/>
        <dsp:cNvSpPr/>
      </dsp:nvSpPr>
      <dsp:spPr>
        <a:xfrm>
          <a:off x="2501" y="504139"/>
          <a:ext cx="2438484" cy="24294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Define </a:t>
          </a:r>
          <a:r>
            <a:rPr lang="en-US" sz="1600" kern="1200" dirty="0" err="1"/>
            <a:t>comportamentos</a:t>
          </a:r>
          <a:r>
            <a:rPr lang="en-US" sz="1600" kern="1200" dirty="0"/>
            <a:t>, </a:t>
          </a:r>
          <a:r>
            <a:rPr lang="en-US" sz="1600" kern="1200" dirty="0" err="1"/>
            <a:t>actuações</a:t>
          </a:r>
          <a:r>
            <a:rPr lang="en-US" sz="1600" kern="1200" dirty="0"/>
            <a:t>, </a:t>
          </a:r>
          <a:r>
            <a:rPr lang="en-US" sz="1600" kern="1200" dirty="0" err="1"/>
            <a:t>processos</a:t>
          </a:r>
          <a:r>
            <a:rPr lang="en-US" sz="1600" kern="1200" dirty="0"/>
            <a:t> </a:t>
          </a:r>
          <a:r>
            <a:rPr lang="en-US" sz="1600" kern="1200" dirty="0" err="1"/>
            <a:t>ou</a:t>
          </a:r>
          <a:r>
            <a:rPr lang="en-US" sz="1600" kern="1200" dirty="0"/>
            <a:t> </a:t>
          </a:r>
          <a:r>
            <a:rPr lang="en-US" sz="1600" kern="1200" dirty="0" err="1"/>
            <a:t>orientações</a:t>
          </a:r>
          <a:r>
            <a:rPr lang="en-US" sz="1600" kern="1200" dirty="0"/>
            <a:t> </a:t>
          </a:r>
          <a:r>
            <a:rPr lang="en-US" sz="1600" kern="1200" dirty="0" err="1"/>
            <a:t>práticas</a:t>
          </a: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/>
            <a:t>Limita</a:t>
          </a:r>
          <a:r>
            <a:rPr lang="en-US" sz="1600" kern="1200" dirty="0"/>
            <a:t> </a:t>
          </a:r>
          <a:r>
            <a:rPr lang="en-US" sz="1600" kern="1200" dirty="0" err="1"/>
            <a:t>ações</a:t>
          </a:r>
          <a:r>
            <a:rPr lang="en-US" sz="1600" kern="1200" dirty="0"/>
            <a:t> e </a:t>
          </a:r>
          <a:r>
            <a:rPr lang="en-US" sz="1600" kern="1200" dirty="0" err="1"/>
            <a:t>indica</a:t>
          </a:r>
          <a:r>
            <a:rPr lang="en-US" sz="1600" kern="1200" dirty="0"/>
            <a:t> “</a:t>
          </a:r>
          <a:r>
            <a:rPr lang="en-US" sz="1600" kern="1200" dirty="0" err="1"/>
            <a:t>linhas</a:t>
          </a:r>
          <a:r>
            <a:rPr lang="en-US" sz="1600" kern="1200" dirty="0"/>
            <a:t> </a:t>
          </a:r>
          <a:r>
            <a:rPr lang="en-US" sz="1600" kern="1200" dirty="0" err="1"/>
            <a:t>vermelhas</a:t>
          </a:r>
          <a:r>
            <a:rPr lang="en-US" sz="1600" kern="1200" dirty="0"/>
            <a:t>”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/>
            <a:t>Documento</a:t>
          </a:r>
          <a:r>
            <a:rPr lang="en-US" sz="1600" kern="1200" dirty="0"/>
            <a:t> </a:t>
          </a:r>
          <a:r>
            <a:rPr lang="en-US" sz="1600" kern="1200" dirty="0" err="1"/>
            <a:t>Interno</a:t>
          </a: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dirty="0"/>
            <a:t>e.g.: </a:t>
          </a:r>
          <a:r>
            <a:rPr lang="en-US" sz="1400" kern="1200" dirty="0" err="1"/>
            <a:t>Código</a:t>
          </a:r>
          <a:r>
            <a:rPr lang="en-US" sz="1400" kern="1200" dirty="0"/>
            <a:t> de </a:t>
          </a:r>
          <a:r>
            <a:rPr lang="en-US" sz="1400" kern="1200" dirty="0" err="1"/>
            <a:t>Conduta</a:t>
          </a:r>
          <a:endParaRPr lang="en-US" sz="1400" kern="1200" dirty="0"/>
        </a:p>
      </dsp:txBody>
      <dsp:txXfrm>
        <a:off x="2501" y="504139"/>
        <a:ext cx="2438484" cy="2429496"/>
      </dsp:txXfrm>
    </dsp:sp>
    <dsp:sp modelId="{ECCFF4C5-720B-4F4C-86FC-6DB41C097E25}">
      <dsp:nvSpPr>
        <dsp:cNvPr id="0" name=""/>
        <dsp:cNvSpPr/>
      </dsp:nvSpPr>
      <dsp:spPr>
        <a:xfrm>
          <a:off x="2782373" y="14539"/>
          <a:ext cx="2438484" cy="489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Instrumental</a:t>
          </a:r>
        </a:p>
      </dsp:txBody>
      <dsp:txXfrm>
        <a:off x="2782373" y="14539"/>
        <a:ext cx="2438484" cy="489600"/>
      </dsp:txXfrm>
    </dsp:sp>
    <dsp:sp modelId="{06466DCB-CFEE-49C6-8225-7E60F5AEEE63}">
      <dsp:nvSpPr>
        <dsp:cNvPr id="0" name=""/>
        <dsp:cNvSpPr/>
      </dsp:nvSpPr>
      <dsp:spPr>
        <a:xfrm>
          <a:off x="2782373" y="518679"/>
          <a:ext cx="2438484" cy="24294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/>
            <a:t>Indica</a:t>
          </a:r>
          <a:r>
            <a:rPr lang="en-US" sz="1600" kern="1200" dirty="0"/>
            <a:t> </a:t>
          </a:r>
          <a:r>
            <a:rPr lang="en-US" sz="1600" kern="1200" dirty="0" err="1"/>
            <a:t>os</a:t>
          </a:r>
          <a:r>
            <a:rPr lang="en-US" sz="1600" kern="1200" dirty="0"/>
            <a:t>  </a:t>
          </a:r>
          <a:r>
            <a:rPr lang="en-US" sz="1600" kern="1200" dirty="0" err="1"/>
            <a:t>Padrões</a:t>
          </a:r>
          <a:r>
            <a:rPr lang="en-US" sz="1600" kern="1200" dirty="0"/>
            <a:t> </a:t>
          </a:r>
          <a:r>
            <a:rPr lang="en-US" sz="1600" kern="1200" dirty="0" err="1"/>
            <a:t>morais</a:t>
          </a:r>
          <a:r>
            <a:rPr lang="en-US" sz="1600" kern="1200" dirty="0"/>
            <a:t> e </a:t>
          </a:r>
          <a:r>
            <a:rPr lang="en-US" sz="1600" kern="1200" dirty="0" err="1"/>
            <a:t>os</a:t>
          </a:r>
          <a:r>
            <a:rPr lang="en-US" sz="1600" kern="1200" dirty="0"/>
            <a:t> </a:t>
          </a:r>
          <a:r>
            <a:rPr lang="en-US" sz="1600" kern="1200" dirty="0" err="1"/>
            <a:t>valores</a:t>
          </a:r>
          <a:r>
            <a:rPr lang="en-US" sz="1600" kern="1200" dirty="0"/>
            <a:t> da </a:t>
          </a:r>
          <a:r>
            <a:rPr lang="en-US" sz="1600" kern="1200" dirty="0" err="1"/>
            <a:t>Empresa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Propósito  primordial é a comunicação externa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Documento público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e.g.: Código de Ética </a:t>
          </a:r>
        </a:p>
      </dsp:txBody>
      <dsp:txXfrm>
        <a:off x="2782373" y="518679"/>
        <a:ext cx="2438484" cy="2429496"/>
      </dsp:txXfrm>
    </dsp:sp>
    <dsp:sp modelId="{AD458018-585F-4467-9F24-4E084BA7E8B6}">
      <dsp:nvSpPr>
        <dsp:cNvPr id="0" name=""/>
        <dsp:cNvSpPr/>
      </dsp:nvSpPr>
      <dsp:spPr>
        <a:xfrm>
          <a:off x="5562246" y="14539"/>
          <a:ext cx="2438484" cy="489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Compromisso</a:t>
          </a:r>
          <a:endParaRPr lang="en-US" sz="1700" kern="1200" dirty="0"/>
        </a:p>
      </dsp:txBody>
      <dsp:txXfrm>
        <a:off x="5562246" y="14539"/>
        <a:ext cx="2438484" cy="489600"/>
      </dsp:txXfrm>
    </dsp:sp>
    <dsp:sp modelId="{1DAEEFBA-171A-42C5-9115-94166C331662}">
      <dsp:nvSpPr>
        <dsp:cNvPr id="0" name=""/>
        <dsp:cNvSpPr/>
      </dsp:nvSpPr>
      <dsp:spPr>
        <a:xfrm>
          <a:off x="5562246" y="504139"/>
          <a:ext cx="2438484" cy="24294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/>
            <a:t>Inclui</a:t>
          </a:r>
          <a:r>
            <a:rPr lang="en-US" sz="1600" kern="1200" dirty="0"/>
            <a:t> </a:t>
          </a:r>
          <a:r>
            <a:rPr lang="en-US" sz="1600" kern="1200" dirty="0" err="1"/>
            <a:t>apenas</a:t>
          </a:r>
          <a:r>
            <a:rPr lang="en-US" sz="1600" kern="1200" dirty="0"/>
            <a:t> </a:t>
          </a:r>
          <a:r>
            <a:rPr lang="en-US" sz="1600" kern="1200" dirty="0" err="1"/>
            <a:t>vertente</a:t>
          </a:r>
          <a:r>
            <a:rPr lang="en-US" sz="1600" kern="1200" dirty="0"/>
            <a:t> moral-</a:t>
          </a:r>
          <a:r>
            <a:rPr lang="en-US" sz="1600" kern="1200" dirty="0" err="1"/>
            <a:t>filosófica</a:t>
          </a: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Apresenta orientações operacionais ligadas ao posicionamento social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Documento público com ênfase interna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e.g.: Código de Ética e de Conduta</a:t>
          </a:r>
        </a:p>
      </dsp:txBody>
      <dsp:txXfrm>
        <a:off x="5562246" y="504139"/>
        <a:ext cx="2438484" cy="24294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08DCFD-145E-4D0C-BF9A-D44C8C74A074}">
      <dsp:nvSpPr>
        <dsp:cNvPr id="0" name=""/>
        <dsp:cNvSpPr/>
      </dsp:nvSpPr>
      <dsp:spPr>
        <a:xfrm>
          <a:off x="-5581329" y="-854585"/>
          <a:ext cx="6646296" cy="6646296"/>
        </a:xfrm>
        <a:prstGeom prst="blockArc">
          <a:avLst>
            <a:gd name="adj1" fmla="val 18900000"/>
            <a:gd name="adj2" fmla="val 2700000"/>
            <a:gd name="adj3" fmla="val 325"/>
          </a:avLst>
        </a:pr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68FFF6-7D18-4C77-99A7-B3FEC04EDF87}">
      <dsp:nvSpPr>
        <dsp:cNvPr id="0" name=""/>
        <dsp:cNvSpPr/>
      </dsp:nvSpPr>
      <dsp:spPr>
        <a:xfrm>
          <a:off x="685272" y="493712"/>
          <a:ext cx="7476194" cy="98742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3769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A maioria das organizações de maior dimensão têm um Código de Ética com aderência aos parâmetros da Norma Portuguesa</a:t>
          </a:r>
          <a:endParaRPr lang="en-US" sz="2000" kern="1200" dirty="0"/>
        </a:p>
      </dsp:txBody>
      <dsp:txXfrm>
        <a:off x="685272" y="493712"/>
        <a:ext cx="7476194" cy="987425"/>
      </dsp:txXfrm>
    </dsp:sp>
    <dsp:sp modelId="{AEB0BD02-F928-490F-8A99-3E893AC1207F}">
      <dsp:nvSpPr>
        <dsp:cNvPr id="0" name=""/>
        <dsp:cNvSpPr/>
      </dsp:nvSpPr>
      <dsp:spPr>
        <a:xfrm>
          <a:off x="68132" y="370284"/>
          <a:ext cx="1234281" cy="12342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0D1C64-79B8-42E3-947B-4E4AB5391CFE}">
      <dsp:nvSpPr>
        <dsp:cNvPr id="0" name=""/>
        <dsp:cNvSpPr/>
      </dsp:nvSpPr>
      <dsp:spPr>
        <a:xfrm>
          <a:off x="1044201" y="1974850"/>
          <a:ext cx="7117265" cy="987425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3769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Parece existir uma relação entre o maior número de funcionários e a aderência aos parâmetros da NPE</a:t>
          </a:r>
          <a:endParaRPr lang="en-US" sz="2000" kern="1200" dirty="0"/>
        </a:p>
      </dsp:txBody>
      <dsp:txXfrm>
        <a:off x="1044201" y="1974850"/>
        <a:ext cx="7117265" cy="987425"/>
      </dsp:txXfrm>
    </dsp:sp>
    <dsp:sp modelId="{AAC00D98-692C-4F88-90E7-4C10A1F9EA0E}">
      <dsp:nvSpPr>
        <dsp:cNvPr id="0" name=""/>
        <dsp:cNvSpPr/>
      </dsp:nvSpPr>
      <dsp:spPr>
        <a:xfrm>
          <a:off x="427061" y="1851421"/>
          <a:ext cx="1234281" cy="12342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2E4AD1-24BE-49A6-ABC7-7C69909C461A}">
      <dsp:nvSpPr>
        <dsp:cNvPr id="0" name=""/>
        <dsp:cNvSpPr/>
      </dsp:nvSpPr>
      <dsp:spPr>
        <a:xfrm>
          <a:off x="685272" y="3455987"/>
          <a:ext cx="7476194" cy="987425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3769" tIns="50800" rIns="50800" bIns="508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Não se pode concluir, dada a dimensão da amostra, relação entre a tipologia do documento de ética e uma mais forte aderência aos parâmetros</a:t>
          </a:r>
          <a:endParaRPr lang="en-US" sz="2000" kern="1200" dirty="0"/>
        </a:p>
      </dsp:txBody>
      <dsp:txXfrm>
        <a:off x="685272" y="3455987"/>
        <a:ext cx="7476194" cy="987425"/>
      </dsp:txXfrm>
    </dsp:sp>
    <dsp:sp modelId="{0CDF94C3-483B-455E-B269-3E1CA686EF56}">
      <dsp:nvSpPr>
        <dsp:cNvPr id="0" name=""/>
        <dsp:cNvSpPr/>
      </dsp:nvSpPr>
      <dsp:spPr>
        <a:xfrm>
          <a:off x="68132" y="3332559"/>
          <a:ext cx="1234281" cy="12342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C7030-17A3-4AFF-9263-A5BD73292254}" type="datetimeFigureOut">
              <a:rPr lang="pt-PT" smtClean="0"/>
              <a:t>14/11/2017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B274E-0966-4A2E-B6CA-52D1AC790A7E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41885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t-PT"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t-PT" sz="1200"/>
            </a:lvl1pPr>
          </a:lstStyle>
          <a:p>
            <a:fld id="{888A7752-73DE-404C-BA6F-63DEF987950B}" type="datetimeFigureOut">
              <a:pPr/>
              <a:t>14/11/2017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t-PT"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t-PT" sz="1200"/>
            </a:lvl1pPr>
          </a:lstStyle>
          <a:p>
            <a:fld id="{AEC00428-765A-4708-ADE2-3AAB557AF17C}" type="slidenum"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pt-PT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pt-PT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pt-PT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pt-PT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pt-PT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pt-PT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pt-PT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pt-PT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pt-PT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pt-PT" smtClean="0"/>
              <a:pPr/>
              <a:t>11</a:t>
            </a:fld>
            <a:endParaRPr lang="pt-P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pt-PT" smtClean="0"/>
              <a:pPr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893879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pt-PT" smtClean="0"/>
              <a:pPr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277473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dirty="0"/>
              <a:t>Possivelmente evidênciado a necessidade de investimento continuado em recursos para manter esta componente da operacionalização do Código de Ética em pleno funcionamento</a:t>
            </a:r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pt-PT" smtClean="0"/>
              <a:pPr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745005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pt-PT" smtClean="0"/>
              <a:pPr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695669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C00428-765A-4708-ADE2-3AAB557AF17C}" type="slidenum">
              <a:rPr kumimoji="0" lang="pt-PT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pt-PT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39602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spcAft>
                <a:spcPts val="600"/>
              </a:spcAft>
            </a:pPr>
            <a:r>
              <a:rPr lang="pt-PT" dirty="0"/>
              <a:t>Desafio da APEE à Professora Fontoura em Janeiro de 2017</a:t>
            </a:r>
            <a:br>
              <a:rPr lang="pt-PT" dirty="0"/>
            </a:br>
            <a:r>
              <a:rPr lang="pt-PT" dirty="0"/>
              <a:t>Convite ao autor a 27 de Março de 2017 (menos de 7 meses para execução);</a:t>
            </a:r>
          </a:p>
          <a:p>
            <a:pPr lvl="1">
              <a:spcAft>
                <a:spcPts val="600"/>
              </a:spcAft>
            </a:pPr>
            <a:r>
              <a:rPr lang="pt-PT" dirty="0"/>
              <a:t>Primeira</a:t>
            </a:r>
            <a:r>
              <a:rPr lang="pt-PT" baseline="0" dirty="0"/>
              <a:t> fase de um trabalho futuro, de cariz nacional, intersetorial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pt-PT" smtClean="0"/>
              <a:pPr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24466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pt-PT" smtClean="0"/>
              <a:pPr/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pt-PT" smtClean="0"/>
              <a:pPr/>
              <a:t>8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/>
              <a:t>Uma espécie</a:t>
            </a:r>
            <a:r>
              <a:rPr lang="pt-PT" baseline="0" dirty="0"/>
              <a:t> de </a:t>
            </a:r>
            <a:r>
              <a:rPr lang="pt-PT" dirty="0"/>
              <a:t>Pirâmide de Maslow das</a:t>
            </a:r>
            <a:r>
              <a:rPr lang="pt-PT" baseline="0" dirty="0"/>
              <a:t> necessidades/responsabilidades empresariais</a:t>
            </a:r>
            <a:br>
              <a:rPr lang="pt-PT" baseline="0" dirty="0"/>
            </a:br>
            <a:br>
              <a:rPr lang="pt-PT" baseline="0" dirty="0"/>
            </a:br>
            <a:r>
              <a:rPr lang="pt-P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Uma das definições mais populares e com maior adesão na literatura sobre</a:t>
            </a:r>
          </a:p>
          <a:p>
            <a:r>
              <a:rPr lang="pt-P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RS das empresas, é a proposta apresentada por Carroll em 1979, a qual se mantém pertinente actualmente. A RS de uma empresa envolve as expetativas económicas, legais, éticas e discricionárias da sociedade inerentes ao desempenho social da empresa. Deste modo, a empresa para além de cumprir as suas obrigações legais e fiscais deve colaborar para o crescimento da sociedade. O modelo foi desenvolvido para que os quatro tipos específicos das responsabilidades sociais das empresas sejam apresentadas de acordo com a prioridade sequencial sugerida pela ordenação apresentada, e denominando a responsabilidade discricionária de filantrópica. As quatro dimensões apresentadas correspondem a três expetativas: as duas primeiras correspondem ao que é requerido, a terceira corresponde ao que é esperado e por último a quarta dimensão corresponde ao que é desejável. Neste contexto, as quatro dimensões também correspondem a quatro objetivo, logo o primeiro é ser lucrativo, o segundo cumprir a lei, o terceiro agir eticamente e o último ser uma boa cidadã empresarial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pt-PT" smtClean="0"/>
              <a:pPr/>
              <a:t>9</a:t>
            </a:fld>
            <a:endParaRPr lang="pt-P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pt-PT" smtClean="0"/>
              <a:pPr/>
              <a:t>10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 bwMode="grayWhite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7"/>
          <p:cNvSpPr>
            <a:spLocks noGrp="1"/>
          </p:cNvSpPr>
          <p:nvPr>
            <p:ph type="ctrTitle"/>
          </p:nvPr>
        </p:nvSpPr>
        <p:spPr>
          <a:xfrm>
            <a:off x="1219200" y="3590104"/>
            <a:ext cx="6858000" cy="990600"/>
          </a:xfrm>
        </p:spPr>
        <p:txBody>
          <a:bodyPr anchor="t" anchorCtr="0"/>
          <a:lstStyle>
            <a:lvl1pPr algn="r" latinLnBrk="0">
              <a:defRPr lang="pt-PT" sz="3200">
                <a:solidFill>
                  <a:schemeClr val="tx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9" name="Shape 8"/>
          <p:cNvSpPr>
            <a:spLocks noGrp="1"/>
          </p:cNvSpPr>
          <p:nvPr>
            <p:ph type="subTitle" idx="1"/>
          </p:nvPr>
        </p:nvSpPr>
        <p:spPr>
          <a:xfrm>
            <a:off x="1219200" y="4828354"/>
            <a:ext cx="6858000" cy="533400"/>
          </a:xfrm>
        </p:spPr>
        <p:txBody>
          <a:bodyPr/>
          <a:lstStyle>
            <a:lvl1pPr marL="0" indent="0" algn="r" latinLnBrk="0">
              <a:buNone/>
              <a:defRPr lang="pt-PT"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PT" dirty="0"/>
              <a:t>Clique para editar o estilo de subtítulo do Modelo Global</a:t>
            </a:r>
          </a:p>
        </p:txBody>
      </p:sp>
      <p:sp>
        <p:nvSpPr>
          <p:cNvPr id="28" name="Shap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 latinLnBrk="0">
              <a:defRPr lang="pt-PT" sz="1400"/>
            </a:lvl1pPr>
          </a:lstStyle>
          <a:p>
            <a:fld id="{4AFDC408-ECE0-4F57-A1CA-2645657367EA}" type="datetime1">
              <a:rPr lang="pt-PT" smtClean="0"/>
              <a:t>14/11/2017</a:t>
            </a:fld>
            <a:endParaRPr lang="pt-PT" sz="1600"/>
          </a:p>
        </p:txBody>
      </p:sp>
      <p:sp>
        <p:nvSpPr>
          <p:cNvPr id="17" name="Shap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t-PT"/>
              <a:t>Luis Corte-Real - TFM - Códigos de Ética Empresariais No Contexto da Norma Portuguesa de Ética: Estudo de Casos</a:t>
            </a:r>
          </a:p>
        </p:txBody>
      </p:sp>
      <p:sp>
        <p:nvSpPr>
          <p:cNvPr id="29" name="Shap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pPr/>
              <a:t>‹#›</a:t>
            </a:fld>
            <a:endParaRPr lang="pt-PT"/>
          </a:p>
        </p:txBody>
      </p:sp>
      <p:sp>
        <p:nvSpPr>
          <p:cNvPr id="21" name="Rectangle 20"/>
          <p:cNvSpPr/>
          <p:nvPr/>
        </p:nvSpPr>
        <p:spPr>
          <a:xfrm>
            <a:off x="904875" y="3351979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PT"/>
          </a:p>
        </p:txBody>
      </p:sp>
      <p:sp>
        <p:nvSpPr>
          <p:cNvPr id="33" name="Rectangle 32"/>
          <p:cNvSpPr/>
          <p:nvPr/>
        </p:nvSpPr>
        <p:spPr>
          <a:xfrm>
            <a:off x="914400" y="4752154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PT"/>
          </a:p>
        </p:txBody>
      </p:sp>
      <p:sp>
        <p:nvSpPr>
          <p:cNvPr id="22" name="Rectangle 21"/>
          <p:cNvSpPr/>
          <p:nvPr/>
        </p:nvSpPr>
        <p:spPr>
          <a:xfrm>
            <a:off x="904875" y="3351979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PT"/>
          </a:p>
        </p:txBody>
      </p:sp>
      <p:sp>
        <p:nvSpPr>
          <p:cNvPr id="32" name="Rectangle 31"/>
          <p:cNvSpPr/>
          <p:nvPr/>
        </p:nvSpPr>
        <p:spPr>
          <a:xfrm>
            <a:off x="914400" y="4752154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PT"/>
          </a:p>
        </p:txBody>
      </p:sp>
      <p:sp>
        <p:nvSpPr>
          <p:cNvPr id="11" name="Shape 8"/>
          <p:cNvSpPr txBox="1">
            <a:spLocks/>
          </p:cNvSpPr>
          <p:nvPr userDrawn="1"/>
        </p:nvSpPr>
        <p:spPr>
          <a:xfrm>
            <a:off x="1219200" y="5627712"/>
            <a:ext cx="6858000" cy="533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lang="pt-PT" sz="2000" kern="12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lang="pt-PT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lang="pt-P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lang="pt-PT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lang="pt-PT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lang="pt-PT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lang="pt-PT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lang="pt-PT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lang="pt-PT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914400" y="5551512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PT"/>
          </a:p>
        </p:txBody>
      </p:sp>
      <p:sp>
        <p:nvSpPr>
          <p:cNvPr id="13" name="Rectangle 12"/>
          <p:cNvSpPr/>
          <p:nvPr userDrawn="1"/>
        </p:nvSpPr>
        <p:spPr>
          <a:xfrm>
            <a:off x="914400" y="5551512"/>
            <a:ext cx="228600" cy="6858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 cap="rnd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 latinLnBrk="0">
              <a:buNone/>
              <a:defRPr lang="pt-PT" sz="2000" b="0">
                <a:solidFill>
                  <a:schemeClr val="tx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 latinLnBrk="0">
              <a:spcBef>
                <a:spcPts val="600"/>
              </a:spcBef>
              <a:buNone/>
              <a:defRPr lang="pt-PT" sz="3200"/>
            </a:lvl1pPr>
          </a:lstStyle>
          <a:p>
            <a:r>
              <a:rPr lang="pt-PT"/>
              <a:t>Clique no ícone para adicionar uma imagem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 latinLnBrk="0">
              <a:buFontTx/>
              <a:buNone/>
              <a:defRPr lang="pt-PT" sz="1400"/>
            </a:lvl1pPr>
            <a:lvl2pPr>
              <a:defRPr lang="pt-PT" sz="1200"/>
            </a:lvl2pPr>
            <a:lvl3pPr>
              <a:defRPr lang="pt-PT" sz="1000"/>
            </a:lvl3pPr>
            <a:lvl4pPr>
              <a:defRPr lang="pt-PT" sz="900"/>
            </a:lvl4pPr>
            <a:lvl5pPr>
              <a:defRPr lang="pt-PT" sz="900"/>
            </a:lvl5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2D2CBDE-FC53-4116-9A4C-F54CCF756C9A}" type="datetime1">
              <a:rPr lang="pt-PT" smtClean="0"/>
              <a:t>14/11/2017</a:t>
            </a:fld>
            <a:endParaRPr lang="pt-PT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Luis Corte-Real - TFM - Códigos de Ética Empresariais No Contexto da Norma Portuguesa de Ética: Estudo de Casos</a:t>
            </a: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4B5ADC2-7248-4799-8E52-477E151C3EE9}" type="slidenum">
              <a:rPr lang="pt-PT" sz="1400" b="1">
                <a:solidFill>
                  <a:srgbClr val="FFFFFF"/>
                </a:solidFill>
              </a:rPr>
              <a:pPr algn="ctr"/>
              <a:t>‹#›</a:t>
            </a:fld>
            <a:endParaRPr lang="pt-PT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pt-PT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PT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40C60953-E664-4024-A690-C91AE9A6C01C}" type="datetime1">
              <a:rPr lang="pt-PT" smtClean="0"/>
              <a:t>14/11/2017</a:t>
            </a:fld>
            <a:endParaRPr lang="pt-PT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Luis Corte-Real - TFM - Códigos de Ética Empresariais No Contexto da Norma Portuguesa de Ética: Estudo de Casos</a:t>
            </a: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4B5ADC2-7248-4799-8E52-477E151C3EE9}" type="slidenum">
              <a:rPr lang="pt-PT" sz="1400" b="1">
                <a:solidFill>
                  <a:srgbClr val="FFFFFF"/>
                </a:solidFill>
              </a:rPr>
              <a:pPr algn="ctr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979CC7E7-F6F9-4076-8DED-1385A6446AED}" type="datetime1">
              <a:rPr lang="pt-PT" smtClean="0"/>
              <a:t>14/11/2017</a:t>
            </a:fld>
            <a:endParaRPr lang="pt-PT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Luis Corte-Real - TFM - Códigos de Ética Empresariais No Contexto da Norma Portuguesa de Ética: Estudo de Casos</a:t>
            </a: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4B5ADC2-7248-4799-8E52-477E151C3EE9}" type="slidenum">
              <a:rPr lang="pt-PT" sz="1400" b="1">
                <a:solidFill>
                  <a:srgbClr val="FFFFFF"/>
                </a:solidFill>
              </a:rPr>
              <a:pPr algn="ctr"/>
              <a:t>‹#›</a:t>
            </a:fld>
            <a:endParaRPr lang="pt-PT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pt-PT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PT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o de Título">
    <p:bg bwMode="grayWhite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3231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4E77CE56-7DE3-4FDD-ABAA-8A4ADD267805}" type="datetime1">
              <a:rPr lang="pt-PT" smtClean="0"/>
              <a:t>14/11/2017</a:t>
            </a:fld>
            <a:endParaRPr lang="pt-PT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Luis Corte-Real - TFM - Códigos de Ética Empresariais No Contexto da Norma Portuguesa de Ética: Estudo de Casos</a:t>
            </a: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ctr"/>
            <a:fld id="{D4B5ADC2-7248-4799-8E52-477E151C3EE9}" type="slidenum">
              <a:rPr lang="pt-PT" b="1" smtClean="0"/>
              <a:pPr algn="ctr"/>
              <a:t>‹#›</a:t>
            </a:fld>
            <a:r>
              <a:rPr lang="pt-PT" b="1" dirty="0"/>
              <a:t> Luís Côrte-Real</a:t>
            </a:r>
            <a:endParaRPr lang="pt-PT" dirty="0"/>
          </a:p>
        </p:txBody>
      </p:sp>
      <p:sp>
        <p:nvSpPr>
          <p:cNvPr id="8" name="Shape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 latinLnBrk="0">
              <a:buNone/>
              <a:defRPr lang="pt-PT" sz="3200" b="0" cap="none" baseline="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 latinLnBrk="0">
              <a:buNone/>
              <a:defRPr lang="pt-PT"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lang="pt-PT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pt-PT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pt-PT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pt-PT"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8DB8C39-FB45-4BE7-B150-F82BC6A50C91}" type="datetime1">
              <a:rPr lang="pt-PT" smtClean="0"/>
              <a:t>14/11/2017</a:t>
            </a:fld>
            <a:endParaRPr lang="pt-PT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t-PT"/>
              <a:t>Luis Corte-Real - TFM - Códigos de Ética Empresariais No Contexto da Norma Portuguesa de Ética: Estudo de Casos</a:t>
            </a: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pPr/>
              <a:t>‹#›</a:t>
            </a:fld>
            <a:endParaRPr lang="pt-PT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PT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A8F3-60EE-47AB-99DA-27726CEA9066}" type="datetime1">
              <a:rPr lang="pt-PT" smtClean="0"/>
              <a:t>14/11/2017</a:t>
            </a:fld>
            <a:endParaRPr lang="pt-PT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Luis Corte-Real - TFM - Códigos de Ética Empresariais No Contexto da Norma Portuguesa de Ética: Estudo de Casos</a:t>
            </a: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pPr/>
              <a:t>‹#›</a:t>
            </a:fld>
            <a:endParaRPr lang="pt-PT"/>
          </a:p>
        </p:txBody>
      </p:sp>
      <p:sp>
        <p:nvSpPr>
          <p:cNvPr id="9" name="Shape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 latinLnBrk="0">
              <a:defRPr lang="pt-PT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latinLnBrk="0">
              <a:buNone/>
              <a:defRPr lang="pt-PT" sz="2400" b="1">
                <a:solidFill>
                  <a:schemeClr val="accent2"/>
                </a:solidFill>
              </a:defRPr>
            </a:lvl1pPr>
            <a:lvl2pPr>
              <a:buNone/>
              <a:defRPr lang="pt-PT" sz="2000" b="1"/>
            </a:lvl2pPr>
            <a:lvl3pPr>
              <a:buNone/>
              <a:defRPr lang="pt-PT" sz="1800" b="1"/>
            </a:lvl3pPr>
            <a:lvl4pPr>
              <a:buNone/>
              <a:defRPr lang="pt-PT" sz="1600" b="1"/>
            </a:lvl4pPr>
            <a:lvl5pPr>
              <a:buNone/>
              <a:defRPr lang="pt-PT" sz="1600" b="1"/>
            </a:lvl5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 latinLnBrk="0">
              <a:buNone/>
              <a:defRPr lang="pt-PT" sz="2400" b="1">
                <a:solidFill>
                  <a:schemeClr val="accent2"/>
                </a:solidFill>
              </a:defRPr>
            </a:lvl1pPr>
            <a:lvl2pPr>
              <a:buNone/>
              <a:defRPr lang="pt-PT" sz="2000" b="1"/>
            </a:lvl2pPr>
            <a:lvl3pPr>
              <a:buNone/>
              <a:defRPr lang="pt-PT" sz="1800" b="1"/>
            </a:lvl3pPr>
            <a:lvl4pPr>
              <a:buNone/>
              <a:defRPr lang="pt-PT" sz="1600" b="1"/>
            </a:lvl4pPr>
            <a:lvl5pPr>
              <a:buNone/>
              <a:defRPr lang="pt-PT" sz="1600" b="1"/>
            </a:lvl5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6EC9-DF06-47DF-93C6-850996A9CDCB}" type="datetime1">
              <a:rPr lang="pt-PT" smtClean="0"/>
              <a:t>14/11/2017</a:t>
            </a:fld>
            <a:endParaRPr lang="pt-PT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Luis Corte-Real - TFM - Códigos de Ética Empresariais No Contexto da Norma Portuguesa de Ética: Estudo de Casos</a:t>
            </a:r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pPr/>
              <a:t>‹#›</a:t>
            </a:fld>
            <a:endParaRPr lang="pt-PT"/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13" name="Shape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02BAE9B-047D-484D-861D-F1BEBAE72C94}" type="datetime1">
              <a:rPr lang="pt-PT" smtClean="0"/>
              <a:t>14/11/2017</a:t>
            </a:fld>
            <a:endParaRPr lang="pt-PT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Luis Corte-Real - TFM - Códigos de Ética Empresariais No Contexto da Norma Portuguesa de Ética: Estudo de Casos</a:t>
            </a:r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4B5ADC2-7248-4799-8E52-477E151C3EE9}" type="slidenum">
              <a:rPr lang="pt-PT" sz="1400" b="1">
                <a:solidFill>
                  <a:srgbClr val="FFFFFF"/>
                </a:solidFill>
              </a:rPr>
              <a:pPr algn="ctr"/>
              <a:t>‹#›</a:t>
            </a:fld>
            <a:endParaRPr lang="pt-PT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8896D-6614-4983-B823-AF1A16095A36}" type="datetime1">
              <a:rPr lang="pt-PT" smtClean="0"/>
              <a:t>14/11/2017</a:t>
            </a:fld>
            <a:endParaRPr lang="pt-PT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Luis Corte-Real - TFM - Códigos de Ética Empresariais No Contexto da Norma Portuguesa de Ética: Estudo de Casos</a:t>
            </a:r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pPr/>
              <a:t>‹#›</a:t>
            </a:fld>
            <a:endParaRPr lang="pt-PT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pt-PT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 latinLnBrk="0">
              <a:buNone/>
              <a:defRPr lang="pt-PT"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 latinLnBrk="0">
              <a:lnSpc>
                <a:spcPts val="2200"/>
              </a:lnSpc>
              <a:spcAft>
                <a:spcPts val="1000"/>
              </a:spcAft>
              <a:buNone/>
              <a:defRPr lang="pt-PT" sz="1600">
                <a:solidFill>
                  <a:schemeClr val="tx2"/>
                </a:solidFill>
              </a:defRPr>
            </a:lvl1pPr>
            <a:lvl2pPr>
              <a:buNone/>
              <a:defRPr lang="pt-PT" sz="1200"/>
            </a:lvl2pPr>
            <a:lvl3pPr>
              <a:buNone/>
              <a:defRPr lang="pt-PT" sz="1000"/>
            </a:lvl3pPr>
            <a:lvl4pPr>
              <a:buNone/>
              <a:defRPr lang="pt-PT" sz="900"/>
            </a:lvl4pPr>
            <a:lvl5pPr>
              <a:buNone/>
              <a:defRPr lang="pt-PT" sz="900"/>
            </a:lvl5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9490868C-64CF-4F52-B753-E0FD92A30FD5}" type="datetime1">
              <a:rPr lang="pt-PT" smtClean="0"/>
              <a:t>14/11/2017</a:t>
            </a:fld>
            <a:endParaRPr lang="pt-PT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Luis Corte-Real - TFM - Códigos de Ética Empresariais No Contexto da Norma Portuguesa de Ética: Estudo de Casos</a:t>
            </a: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4B5ADC2-7248-4799-8E52-477E151C3EE9}" type="slidenum">
              <a:rPr lang="pt-PT" sz="1400" b="1">
                <a:solidFill>
                  <a:srgbClr val="FFFFFF"/>
                </a:solidFill>
              </a:rPr>
              <a:pPr algn="ctr"/>
              <a:t>‹#›</a:t>
            </a:fld>
            <a:endParaRPr lang="pt-PT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pt-PT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pt-PT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PT"/>
          </a:p>
        </p:txBody>
      </p:sp>
      <p:sp>
        <p:nvSpPr>
          <p:cNvPr id="12" name="Shape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pt-PT"/>
              <a:t>Clique para editar o estilo do título do modelo global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pt-PT"/>
              <a:t>Clique para 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  <a:p>
            <a:pPr lvl="5"/>
            <a:r>
              <a:rPr lang="pt-PT"/>
              <a:t>Sexto nível</a:t>
            </a:r>
          </a:p>
          <a:p>
            <a:pPr lvl="6"/>
            <a:r>
              <a:rPr lang="pt-PT"/>
              <a:t>Sétimo nível</a:t>
            </a:r>
          </a:p>
          <a:p>
            <a:pPr lvl="7"/>
            <a:r>
              <a:rPr lang="pt-PT"/>
              <a:t>Oitavo nível</a:t>
            </a:r>
          </a:p>
          <a:p>
            <a:pPr lvl="8"/>
            <a:r>
              <a:rPr lang="pt-PT"/>
              <a:t>Nono nível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latinLnBrk="0">
              <a:defRPr lang="pt-PT" sz="1400">
                <a:solidFill>
                  <a:schemeClr val="tx2"/>
                </a:solidFill>
              </a:defRPr>
            </a:lvl1pPr>
          </a:lstStyle>
          <a:p>
            <a:pPr algn="r"/>
            <a:fld id="{758ED5A5-04AA-44D0-8E28-29DB635726A0}" type="datetime1">
              <a:rPr lang="pt-PT" smtClean="0"/>
              <a:t>14/11/2017</a:t>
            </a:fld>
            <a:endParaRPr lang="pt-PT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latinLnBrk="0">
              <a:defRPr lang="pt-PT" sz="1400">
                <a:solidFill>
                  <a:schemeClr val="tx2"/>
                </a:solidFill>
              </a:defRPr>
            </a:lvl1pPr>
          </a:lstStyle>
          <a:p>
            <a:pPr algn="r"/>
            <a:r>
              <a:rPr lang="pt-PT" sz="1400">
                <a:solidFill>
                  <a:schemeClr val="tx2"/>
                </a:solidFill>
              </a:rPr>
              <a:t>Luis Corte-Real - TFM - Códigos de Ética Empresariais No Contexto da Norma Portuguesa de Ética: Estudo de Casos</a:t>
            </a:r>
            <a:endParaRPr lang="pt-PT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3175"/>
            <a:ext cx="2403482" cy="368935"/>
          </a:xfrm>
          <a:prstGeom prst="rect">
            <a:avLst/>
          </a:prstGeom>
        </p:spPr>
        <p:txBody>
          <a:bodyPr vert="horz"/>
          <a:lstStyle>
            <a:lvl1pPr algn="l" latinLnBrk="0">
              <a:defRPr lang="pt-PT" sz="1400">
                <a:solidFill>
                  <a:schemeClr val="tx2"/>
                </a:solidFill>
              </a:defRPr>
            </a:lvl1pPr>
          </a:lstStyle>
          <a:p>
            <a:pPr algn="ctr"/>
            <a:r>
              <a:rPr lang="pt-PT" b="1" dirty="0">
                <a:solidFill>
                  <a:srgbClr val="FFFFFF"/>
                </a:solidFill>
              </a:rPr>
              <a:t>´</a:t>
            </a:r>
            <a:r>
              <a:rPr lang="pt-PT" b="1" dirty="0">
                <a:solidFill>
                  <a:schemeClr val="tx1"/>
                </a:solidFill>
              </a:rPr>
              <a:t>Luís Côrte-Real - TFM</a:t>
            </a:r>
            <a:endParaRPr lang="pt-PT" sz="1600" dirty="0">
              <a:solidFill>
                <a:schemeClr val="tx1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pt-PT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721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lang="pt-PT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lang="pt-PT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lang="pt-PT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lang="pt-PT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lang="pt-PT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lang="pt-PT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pt-PT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pt-PT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pt-PT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pt-PT"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pt-PT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pt-PT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pt-PT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pt-PT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pt-PT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pt-PT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pt-PT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pt-PT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pt-PT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PT" sz="2000" cap="small" dirty="0"/>
              <a:t>Códigos de Ética Empresariais no Contexto da Norma Portuguesa de Ética: Estudo de Casos</a:t>
            </a:r>
            <a:endParaRPr lang="pt-PT" sz="200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dirty="0"/>
              <a:t>Por:</a:t>
            </a:r>
            <a:br>
              <a:rPr lang="pt-PT" dirty="0"/>
            </a:br>
            <a:r>
              <a:rPr lang="pt-PT" dirty="0"/>
              <a:t>Luís Miguel Clemente de Melo Côrte-Real</a:t>
            </a:r>
          </a:p>
        </p:txBody>
      </p:sp>
      <p:pic>
        <p:nvPicPr>
          <p:cNvPr id="1030" name="Picture 6" descr="http://www.ipp-jcs.org/wp-content/uploads/2013/06/Logo-ISEG-Portugues-Esq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2656"/>
            <a:ext cx="6864697" cy="1816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2"/>
          <p:cNvSpPr txBox="1">
            <a:spLocks/>
          </p:cNvSpPr>
          <p:nvPr/>
        </p:nvSpPr>
        <p:spPr>
          <a:xfrm>
            <a:off x="1235663" y="5559896"/>
            <a:ext cx="68580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lang="pt-PT" sz="2000" kern="12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lang="pt-PT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lang="pt-P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lang="pt-PT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lang="pt-PT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lang="pt-PT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lang="pt-PT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lang="pt-PT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lang="pt-PT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300" dirty="0"/>
              <a:t>Orientação:</a:t>
            </a:r>
            <a:br>
              <a:rPr lang="pt-PT" sz="1300" dirty="0"/>
            </a:br>
            <a:r>
              <a:rPr lang="pt-PT" sz="1300" dirty="0"/>
              <a:t>Professora Doutoura Maria Paula Fontoura</a:t>
            </a:r>
            <a:br>
              <a:rPr lang="pt-PT" sz="1300" dirty="0"/>
            </a:br>
            <a:r>
              <a:rPr lang="pt-PT" sz="1300" dirty="0"/>
              <a:t>Professora Doutoura Rita Martins de Sousa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Formalização da Ética na Empresa</a:t>
            </a:r>
            <a:endParaRPr lang="pt-PT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2400" dirty="0"/>
              <a:t>CdE é o documento que sintetiza os valores, os processos e os objectivos da Organização perante os seus stakeholders</a:t>
            </a:r>
          </a:p>
          <a:p>
            <a:pPr algn="just"/>
            <a:r>
              <a:rPr lang="pt-PT" sz="2400" dirty="0"/>
              <a:t>Código de Ética assume papel vital na condução da vida ética da organização</a:t>
            </a:r>
          </a:p>
          <a:p>
            <a:pPr algn="just"/>
            <a:r>
              <a:rPr lang="pt-PT" sz="2400" dirty="0"/>
              <a:t>Tipologia de um CdE: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23117194"/>
              </p:ext>
            </p:extLst>
          </p:nvPr>
        </p:nvGraphicFramePr>
        <p:xfrm>
          <a:off x="683568" y="3356992"/>
          <a:ext cx="8003232" cy="2948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504" y="6356350"/>
            <a:ext cx="8856984" cy="313010"/>
          </a:xfrm>
        </p:spPr>
        <p:txBody>
          <a:bodyPr/>
          <a:lstStyle/>
          <a:p>
            <a:r>
              <a:rPr lang="pt-PT" dirty="0"/>
              <a:t>Luis Corte-Real - TFM - Códigos de Ética Empresariais No Contexto da Norma Portuguesa de Ética: Estudo de Casos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Norma Portuguesa de Ética</a:t>
            </a:r>
            <a:endParaRPr lang="pt-PT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pt-PT" dirty="0"/>
          </a:p>
          <a:p>
            <a:pPr algn="just"/>
            <a:r>
              <a:rPr lang="pt-PT" dirty="0"/>
              <a:t>Estabelecida em 2007 e com uma segunda parte publicada em 2010:</a:t>
            </a:r>
          </a:p>
          <a:p>
            <a:pPr lvl="1" algn="just"/>
            <a:r>
              <a:rPr lang="pt-PT" sz="1800" dirty="0"/>
              <a:t>NP 4460-1 Ética nas organizações – Parte 1: Linhas de orientação para o processo de elaboração e implementação de códigos de ética nas organizações</a:t>
            </a:r>
          </a:p>
          <a:p>
            <a:pPr lvl="2" algn="just"/>
            <a:r>
              <a:rPr lang="pt-PT" sz="1600" dirty="0">
                <a:solidFill>
                  <a:schemeClr val="tx1"/>
                </a:solidFill>
              </a:rPr>
              <a:t>Aponta os principais conceitos a considerar na elaboração/monitorização de um CdE</a:t>
            </a:r>
            <a:endParaRPr lang="pt-PT" sz="1500" dirty="0">
              <a:solidFill>
                <a:schemeClr val="tx1"/>
              </a:solidFill>
            </a:endParaRPr>
          </a:p>
          <a:p>
            <a:pPr lvl="1" algn="just"/>
            <a:endParaRPr lang="pt-PT" sz="1800" dirty="0">
              <a:solidFill>
                <a:schemeClr val="tx1"/>
              </a:solidFill>
            </a:endParaRPr>
          </a:p>
          <a:p>
            <a:pPr lvl="1" algn="just"/>
            <a:r>
              <a:rPr lang="pt-PT" sz="1800" dirty="0"/>
              <a:t>NP 4460-2 Ética nas organizações – Parte 2: Guia de orientação para a elaboração, implementação e operacionalização de CdE nas organizações</a:t>
            </a:r>
          </a:p>
          <a:p>
            <a:pPr lvl="2" algn="just"/>
            <a:r>
              <a:rPr lang="pt-PT" sz="1600" dirty="0">
                <a:solidFill>
                  <a:schemeClr val="tx1"/>
                </a:solidFill>
              </a:rPr>
              <a:t>Define uma estrutura para um CdE que pode ser seguida por um grupo de trabalho com exemplos, evidências a considerar, definição de objectivos e propósito de cada secção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504" y="6356350"/>
            <a:ext cx="8856984" cy="313010"/>
          </a:xfrm>
        </p:spPr>
        <p:txBody>
          <a:bodyPr/>
          <a:lstStyle/>
          <a:p>
            <a:r>
              <a:rPr lang="pt-PT" dirty="0"/>
              <a:t>Luis Corte-Real - TFM - Códigos de Ética Empresariais No Contexto da Norma Portuguesa de Ética: Estudo de Casos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Norma Portuguesa de Ética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pt-PT" dirty="0"/>
          </a:p>
          <a:p>
            <a:pPr algn="just">
              <a:spcAft>
                <a:spcPts val="600"/>
              </a:spcAft>
            </a:pPr>
            <a:r>
              <a:rPr lang="pt-PT" dirty="0"/>
              <a:t>Tem como objectivo a definição do sistema de valorização ético relativa às atividades das organizações</a:t>
            </a:r>
          </a:p>
          <a:p>
            <a:pPr algn="just">
              <a:spcAft>
                <a:spcPts val="600"/>
              </a:spcAft>
            </a:pPr>
            <a:r>
              <a:rPr lang="pt-PT" dirty="0"/>
              <a:t>Quadro normativo único em Portugal para a Ética</a:t>
            </a:r>
          </a:p>
          <a:p>
            <a:pPr algn="just">
              <a:spcAft>
                <a:spcPts val="600"/>
              </a:spcAft>
            </a:pPr>
            <a:r>
              <a:rPr lang="pt-PT" dirty="0"/>
              <a:t>Detalha as cinco fases-chave da formalização da Ética Empresarial (Planeamento, Elaboração, Implementação, Monitorização e Melhoria e Divulgação)</a:t>
            </a:r>
          </a:p>
          <a:p>
            <a:pPr algn="just"/>
            <a:endParaRPr lang="pt-PT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504" y="6356350"/>
            <a:ext cx="8856984" cy="313010"/>
          </a:xfrm>
        </p:spPr>
        <p:txBody>
          <a:bodyPr/>
          <a:lstStyle/>
          <a:p>
            <a:r>
              <a:rPr lang="pt-PT" dirty="0"/>
              <a:t>Luis Corte-Real - TFM - Códigos de Ética Empresariais No Contexto da Norma Portuguesa de Ética: Estudo de Casos</a:t>
            </a:r>
          </a:p>
        </p:txBody>
      </p:sp>
    </p:spTree>
    <p:extLst>
      <p:ext uri="{BB962C8B-B14F-4D97-AF65-F5344CB8AC3E}">
        <p14:creationId xmlns:p14="http://schemas.microsoft.com/office/powerpoint/2010/main" val="383021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Metodologia</a:t>
            </a:r>
            <a:endParaRPr lang="pt-PT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/>
              <a:t>Questionário-base da APEE</a:t>
            </a:r>
          </a:p>
          <a:p>
            <a:pPr lvl="1" algn="just"/>
            <a:r>
              <a:rPr lang="pt-PT" dirty="0"/>
              <a:t>Inclusão de proposta do autor de perguntas adicionais que permitam novos pontos de análise:</a:t>
            </a:r>
          </a:p>
          <a:p>
            <a:pPr lvl="2" algn="just"/>
            <a:r>
              <a:rPr lang="pt-PT" dirty="0"/>
              <a:t>Contexto histórico e gestão dos CdE das organizações</a:t>
            </a:r>
          </a:p>
          <a:p>
            <a:pPr lvl="2" algn="just"/>
            <a:r>
              <a:rPr lang="pt-PT" dirty="0"/>
              <a:t>Objectivos a atingir com a implementação do CdE</a:t>
            </a:r>
          </a:p>
          <a:p>
            <a:pPr lvl="2" algn="just"/>
            <a:r>
              <a:rPr lang="pt-PT" dirty="0"/>
              <a:t>Resultados que as empresas observam após implementação do CdE</a:t>
            </a:r>
          </a:p>
          <a:p>
            <a:pPr lvl="1" algn="just"/>
            <a:r>
              <a:rPr lang="pt-PT" dirty="0"/>
              <a:t>Total de 84 Perguntas </a:t>
            </a:r>
          </a:p>
          <a:p>
            <a:pPr lvl="2" algn="just"/>
            <a:r>
              <a:rPr lang="pt-PT" dirty="0"/>
              <a:t>Eminentemente de escala binária</a:t>
            </a:r>
          </a:p>
          <a:p>
            <a:pPr lvl="2" algn="just"/>
            <a:r>
              <a:rPr lang="pt-PT" dirty="0"/>
              <a:t>Com perguntas de controlo descritivas, abertas (qualitativas)</a:t>
            </a:r>
          </a:p>
          <a:p>
            <a:pPr lvl="1" algn="just"/>
            <a:r>
              <a:rPr lang="pt-PT" dirty="0"/>
              <a:t>Pode avaliar-se a existência de evidências aos 26 critérios identificados na NPE para as 5 fases de operacionalização de um CdE</a:t>
            </a:r>
          </a:p>
          <a:p>
            <a:pPr lvl="1" algn="just"/>
            <a:endParaRPr lang="pt-PT" dirty="0"/>
          </a:p>
          <a:p>
            <a:pPr algn="just"/>
            <a:r>
              <a:rPr lang="pt-PT" dirty="0"/>
              <a:t>Identificação e convite a 11 empresas para participar neste estudo, das quais apenas 4 responderam</a:t>
            </a: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107504" y="6356350"/>
            <a:ext cx="8856984" cy="31301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lang="pt-PT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/>
              <a:t>Luis Corte-Real - TFM - Códigos de Ética Empresariais No Contexto da Norma Portuguesa de Ética: Estudo de Casos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0748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Metodologia</a:t>
            </a:r>
            <a:endParaRPr lang="pt-PT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457200" y="1206868"/>
            <a:ext cx="8229600" cy="4937760"/>
          </a:xfrm>
        </p:spPr>
        <p:txBody>
          <a:bodyPr/>
          <a:lstStyle/>
          <a:p>
            <a:r>
              <a:rPr lang="pt-PT" dirty="0"/>
              <a:t>Amostra de 4 empresas de expressão significativa nos seus sector:</a:t>
            </a:r>
          </a:p>
          <a:p>
            <a:pPr lvl="1"/>
            <a:r>
              <a:rPr lang="pt-PT" dirty="0"/>
              <a:t>Retail (IKEA &amp; Auchan)</a:t>
            </a:r>
          </a:p>
          <a:p>
            <a:pPr lvl="1"/>
            <a:r>
              <a:rPr lang="pt-PT" dirty="0"/>
              <a:t>Banca (Millennium BCP)</a:t>
            </a:r>
          </a:p>
          <a:p>
            <a:pPr lvl="1"/>
            <a:r>
              <a:rPr lang="pt-PT" dirty="0"/>
              <a:t>Software (Primavera BSS)</a:t>
            </a:r>
          </a:p>
          <a:p>
            <a:pPr lvl="1"/>
            <a:endParaRPr lang="pt-PT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/>
          <a:srcRect r="41322"/>
          <a:stretch/>
        </p:blipFill>
        <p:spPr>
          <a:xfrm>
            <a:off x="1046604" y="3356992"/>
            <a:ext cx="7050792" cy="3312368"/>
          </a:xfrm>
          <a:prstGeom prst="rect">
            <a:avLst/>
          </a:prstGeom>
        </p:spPr>
      </p:pic>
      <p:sp>
        <p:nvSpPr>
          <p:cNvPr id="4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504" y="6356350"/>
            <a:ext cx="8856984" cy="313010"/>
          </a:xfrm>
        </p:spPr>
        <p:txBody>
          <a:bodyPr/>
          <a:lstStyle/>
          <a:p>
            <a:r>
              <a:rPr lang="pt-PT" dirty="0"/>
              <a:t>Luis Corte-Real - TFM - Códigos de Ética Empresariais No Contexto da Norma Portuguesa de Ética: Estudo de Casos</a:t>
            </a:r>
          </a:p>
        </p:txBody>
      </p:sp>
    </p:spTree>
    <p:extLst>
      <p:ext uri="{BB962C8B-B14F-4D97-AF65-F5344CB8AC3E}">
        <p14:creationId xmlns:p14="http://schemas.microsoft.com/office/powerpoint/2010/main" val="124989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Evidências recolhidas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4937760"/>
          </a:xfrm>
        </p:spPr>
        <p:txBody>
          <a:bodyPr>
            <a:normAutofit fontScale="92500"/>
          </a:bodyPr>
          <a:lstStyle/>
          <a:p>
            <a:pPr algn="just"/>
            <a:r>
              <a:rPr lang="pt-PT" dirty="0"/>
              <a:t>75% dos Casos de Estudo demonstram aderência aos requisitos da NPE </a:t>
            </a:r>
          </a:p>
          <a:p>
            <a:pPr lvl="1" algn="just"/>
            <a:r>
              <a:rPr lang="pt-PT" dirty="0"/>
              <a:t>Apresentando evidências para pelo menos +55% dos parâmetros</a:t>
            </a:r>
          </a:p>
          <a:p>
            <a:pPr lvl="1" algn="just"/>
            <a:r>
              <a:rPr lang="pt-PT" dirty="0"/>
              <a:t>Excepção é o representante do sector tecnológico (Primavera BSS)</a:t>
            </a:r>
          </a:p>
          <a:p>
            <a:pPr algn="just"/>
            <a:r>
              <a:rPr lang="pt-PT" dirty="0"/>
              <a:t>Identificamos em 75% dos CE as mesmas não-conformidades com a NPE (apenas Auchan cumpre).</a:t>
            </a:r>
          </a:p>
          <a:p>
            <a:pPr lvl="1" algn="just"/>
            <a:r>
              <a:rPr lang="pt-PT" sz="1800" dirty="0"/>
              <a:t>Definição de Atributos Quantificáveis para a elaboração do Código (NPE 4.4)</a:t>
            </a:r>
          </a:p>
          <a:p>
            <a:pPr lvl="1" algn="just"/>
            <a:r>
              <a:rPr lang="pt-PT" sz="1800" dirty="0"/>
              <a:t>a Concepção de um sistema de reconhecimento de boas práticas (NPE 5.1.2)</a:t>
            </a:r>
          </a:p>
          <a:p>
            <a:pPr lvl="1" algn="just"/>
            <a:r>
              <a:rPr lang="pt-PT" sz="1800" dirty="0"/>
              <a:t>Definição de Sistemas de Registos (NPE 6.1.1)</a:t>
            </a:r>
          </a:p>
          <a:p>
            <a:pPr lvl="1" algn="just"/>
            <a:r>
              <a:rPr lang="pt-PT" sz="1800" dirty="0"/>
              <a:t>Divulgação externa (NPE 7.1.2)</a:t>
            </a:r>
          </a:p>
          <a:p>
            <a:pPr algn="just"/>
            <a:r>
              <a:rPr lang="pt-PT" dirty="0"/>
              <a:t>Em 50% dos CE não há quaisquer evidências de processos de monitorização e melhoria contínua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504" y="6356350"/>
            <a:ext cx="8856984" cy="313010"/>
          </a:xfrm>
        </p:spPr>
        <p:txBody>
          <a:bodyPr/>
          <a:lstStyle/>
          <a:p>
            <a:r>
              <a:rPr lang="pt-PT" dirty="0"/>
              <a:t>Luis Corte-Real - TFM - Códigos de Ética Empresariais No Contexto da Norma Portuguesa de Ética: Estudo de Casos</a:t>
            </a:r>
          </a:p>
        </p:txBody>
      </p:sp>
    </p:spTree>
    <p:extLst>
      <p:ext uri="{BB962C8B-B14F-4D97-AF65-F5344CB8AC3E}">
        <p14:creationId xmlns:p14="http://schemas.microsoft.com/office/powerpoint/2010/main" val="2615335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Conclusões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31488559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504" y="6356350"/>
            <a:ext cx="8856984" cy="313010"/>
          </a:xfrm>
        </p:spPr>
        <p:txBody>
          <a:bodyPr/>
          <a:lstStyle/>
          <a:p>
            <a:r>
              <a:rPr lang="pt-PT" dirty="0"/>
              <a:t>Luis Corte-Real - TFM - Códigos de Ética Empresariais No Contexto da Norma Portuguesa de Ética: Estudo de Casos</a:t>
            </a:r>
          </a:p>
        </p:txBody>
      </p:sp>
    </p:spTree>
    <p:extLst>
      <p:ext uri="{BB962C8B-B14F-4D97-AF65-F5344CB8AC3E}">
        <p14:creationId xmlns:p14="http://schemas.microsoft.com/office/powerpoint/2010/main" val="314031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Prespectivas futuras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PT" dirty="0"/>
              <a:t>Expandir amostra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pt-PT" dirty="0"/>
              <a:t>Utilizar esta ferramenta e validar os resultados noutras organizações dos presentes sectores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pt-PT" dirty="0"/>
              <a:t>Analisar relação entre a tipologia de Códigos de Ética (Normativa, Instrumental ou de Compromisso) e aderência à NPE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pt-PT" dirty="0"/>
              <a:t>Análise Comparativa Intersectorial</a:t>
            </a:r>
          </a:p>
          <a:p>
            <a:pPr algn="just"/>
            <a:r>
              <a:rPr lang="pt-PT" dirty="0"/>
              <a:t>Incluir nova tipologia de perguntas no questionário base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pt-PT" dirty="0"/>
              <a:t>Validar existência de processos internos de apoio à operacionalização do Código de Ética (monitorização e melhoria=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pt-PT" dirty="0"/>
              <a:t>Analisar os motivos de não cumprimento de determinados parâmetros da NPE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pt-PT" dirty="0"/>
              <a:t>Mais valias da NPE e dos Códigos de Ética para o cumprimento dos objectivos de negócio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504" y="6356350"/>
            <a:ext cx="8856984" cy="313010"/>
          </a:xfrm>
        </p:spPr>
        <p:txBody>
          <a:bodyPr/>
          <a:lstStyle/>
          <a:p>
            <a:r>
              <a:rPr lang="pt-PT" dirty="0"/>
              <a:t>Luis Corte-Real - TFM - Códigos de Ética Empresariais No Contexto da Norma Portuguesa de Ética: Estudo de Casos</a:t>
            </a:r>
          </a:p>
        </p:txBody>
      </p:sp>
    </p:spTree>
    <p:extLst>
      <p:ext uri="{BB962C8B-B14F-4D97-AF65-F5344CB8AC3E}">
        <p14:creationId xmlns:p14="http://schemas.microsoft.com/office/powerpoint/2010/main" val="193540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ipp-jcs.org/wp-content/uploads/2013/06/Logo-ISEG-Portugues-Esq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2656"/>
            <a:ext cx="6864697" cy="1816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5"/>
          <p:cNvSpPr txBox="1">
            <a:spLocks/>
          </p:cNvSpPr>
          <p:nvPr/>
        </p:nvSpPr>
        <p:spPr>
          <a:xfrm>
            <a:off x="1187624" y="3068960"/>
            <a:ext cx="6858000" cy="970844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lang="pt-PT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/>
              <a:t>Obrigado</a:t>
            </a:r>
            <a:endParaRPr lang="en-US" dirty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87624" y="4509120"/>
            <a:ext cx="6858000" cy="1904907"/>
          </a:xfrm>
          <a:prstGeom prst="rect">
            <a:avLst/>
          </a:prstGeom>
        </p:spPr>
        <p:txBody>
          <a:bodyPr lIns="243000" rIns="405000" anchor="t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b="0" i="0" kern="1200">
                <a:solidFill>
                  <a:schemeClr val="bg1"/>
                </a:solidFill>
                <a:latin typeface="Open Sans Light" charset="0"/>
                <a:ea typeface="Open Sans Light" charset="0"/>
                <a:cs typeface="Open Sans Light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27750">
              <a:lnSpc>
                <a:spcPct val="100000"/>
              </a:lnSpc>
              <a:spcBef>
                <a:spcPts val="0"/>
              </a:spcBef>
            </a:pPr>
            <a:r>
              <a:rPr lang="pt-PT" sz="20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Luís Côrte-Real</a:t>
            </a:r>
          </a:p>
          <a:p>
            <a:pPr defTabSz="427750">
              <a:lnSpc>
                <a:spcPct val="100000"/>
              </a:lnSpc>
              <a:spcBef>
                <a:spcPts val="0"/>
              </a:spcBef>
            </a:pPr>
            <a:endParaRPr lang="pt-PT" sz="2000" dirty="0">
              <a:solidFill>
                <a:prstClr val="whit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defTabSz="427750">
              <a:lnSpc>
                <a:spcPct val="100000"/>
              </a:lnSpc>
              <a:spcBef>
                <a:spcPts val="0"/>
              </a:spcBef>
            </a:pPr>
            <a:r>
              <a:rPr lang="pt-PT" sz="20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l33299</a:t>
            </a:r>
          </a:p>
          <a:p>
            <a:pPr defTabSz="427750">
              <a:lnSpc>
                <a:spcPct val="100000"/>
              </a:lnSpc>
              <a:spcBef>
                <a:spcPts val="0"/>
              </a:spcBef>
            </a:pPr>
            <a:endParaRPr lang="pt-PT" sz="2000" dirty="0">
              <a:solidFill>
                <a:prstClr val="whit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defTabSz="427750">
              <a:lnSpc>
                <a:spcPct val="100000"/>
              </a:lnSpc>
              <a:spcBef>
                <a:spcPts val="0"/>
              </a:spcBef>
            </a:pPr>
            <a:r>
              <a:rPr lang="pt-PT" sz="20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luismiguel.cortereal@gmail.com</a:t>
            </a:r>
            <a:endParaRPr lang="en-GB" sz="20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defTabSz="427750">
              <a:spcBef>
                <a:spcPts val="750"/>
              </a:spcBef>
            </a:pPr>
            <a:endParaRPr lang="pt-P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99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Agenda</a:t>
            </a:r>
            <a:endParaRPr lang="pt-PT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/>
              <a:t>Introdução</a:t>
            </a:r>
          </a:p>
          <a:p>
            <a:pPr lvl="1"/>
            <a:r>
              <a:rPr lang="pt-PT" dirty="0"/>
              <a:t>Protocolo ISEG - APEE</a:t>
            </a:r>
          </a:p>
          <a:p>
            <a:pPr lvl="1"/>
            <a:r>
              <a:rPr lang="pt-PT" dirty="0"/>
              <a:t>Motivação &amp; Objectivo</a:t>
            </a:r>
          </a:p>
          <a:p>
            <a:r>
              <a:rPr lang="pt-PT" dirty="0"/>
              <a:t>Operacionalização do Estudo</a:t>
            </a:r>
          </a:p>
          <a:p>
            <a:pPr lvl="1"/>
            <a:r>
              <a:rPr lang="pt-PT" dirty="0"/>
              <a:t>Enquadramento Teórico &amp; Norma Portuguesa de Ética</a:t>
            </a:r>
          </a:p>
          <a:p>
            <a:pPr lvl="1"/>
            <a:r>
              <a:rPr lang="pt-PT" dirty="0"/>
              <a:t>Metodologia</a:t>
            </a:r>
          </a:p>
          <a:p>
            <a:pPr lvl="1"/>
            <a:r>
              <a:rPr lang="pt-PT" dirty="0"/>
              <a:t>Evidências recolhidas</a:t>
            </a:r>
          </a:p>
          <a:p>
            <a:r>
              <a:rPr lang="pt-PT" dirty="0"/>
              <a:t>Conclusões</a:t>
            </a:r>
          </a:p>
          <a:p>
            <a:r>
              <a:rPr lang="pt-PT" dirty="0"/>
              <a:t>Prespectivas Futuras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504" y="6356350"/>
            <a:ext cx="8856984" cy="313010"/>
          </a:xfrm>
        </p:spPr>
        <p:txBody>
          <a:bodyPr/>
          <a:lstStyle/>
          <a:p>
            <a:r>
              <a:rPr lang="pt-PT" dirty="0"/>
              <a:t>Luis Corte-Real - TFM - Códigos de Ética Empresariais No Contexto da Norma Portuguesa de Ética: Estudo de Casos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Lista de Abreviaturas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/>
              <a:t>APEE – Associação Portuguesa de Ética Empresarial</a:t>
            </a:r>
          </a:p>
          <a:p>
            <a:r>
              <a:rPr lang="pt-PT" dirty="0"/>
              <a:t>CdE – Código(s) de Ética</a:t>
            </a:r>
          </a:p>
          <a:p>
            <a:r>
              <a:rPr lang="pt-PT" dirty="0"/>
              <a:t>CE – Caso(s) de Estudo</a:t>
            </a:r>
          </a:p>
          <a:p>
            <a:r>
              <a:rPr lang="pt-PT" dirty="0"/>
              <a:t>EE - Ética Empresarial</a:t>
            </a:r>
          </a:p>
          <a:p>
            <a:r>
              <a:rPr lang="pt-PT" dirty="0"/>
              <a:t>ISEG – Instituto Superior de Economia e Gestão</a:t>
            </a:r>
          </a:p>
          <a:p>
            <a:r>
              <a:rPr lang="pt-PT" dirty="0"/>
              <a:t>Millennium BCP - MBCP</a:t>
            </a:r>
          </a:p>
          <a:p>
            <a:r>
              <a:rPr lang="pt-PT" dirty="0"/>
              <a:t>NPE – Norma Portuguesa de Ética</a:t>
            </a:r>
          </a:p>
          <a:p>
            <a:r>
              <a:rPr lang="pt-PT" dirty="0"/>
              <a:t>RS – Responsabilidade Social</a:t>
            </a:r>
          </a:p>
          <a:p>
            <a:r>
              <a:rPr lang="pt-PT" dirty="0"/>
              <a:t>TdS - Teoria dos Stakeholders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504" y="6356350"/>
            <a:ext cx="8856984" cy="313010"/>
          </a:xfrm>
        </p:spPr>
        <p:txBody>
          <a:bodyPr/>
          <a:lstStyle/>
          <a:p>
            <a:r>
              <a:rPr lang="pt-PT" dirty="0"/>
              <a:t>Luis Corte-Real - TFM - Códigos de Ética Empresariais No Contexto da Norma Portuguesa de Ética: Estudo de Casos</a:t>
            </a:r>
          </a:p>
        </p:txBody>
      </p:sp>
    </p:spTree>
    <p:extLst>
      <p:ext uri="{BB962C8B-B14F-4D97-AF65-F5344CB8AC3E}">
        <p14:creationId xmlns:p14="http://schemas.microsoft.com/office/powerpoint/2010/main" val="3880508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Introdução</a:t>
            </a:r>
            <a:endParaRPr lang="pt-PT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PT" dirty="0"/>
              <a:t>Protocolo ISEG | Associação Portuguesa de Ética Empresarial </a:t>
            </a:r>
          </a:p>
          <a:p>
            <a:pPr lvl="1" algn="just">
              <a:spcAft>
                <a:spcPts val="600"/>
              </a:spcAft>
            </a:pPr>
            <a:r>
              <a:rPr lang="pt-PT" dirty="0"/>
              <a:t>A APEE é o Organismo de Normalização Setorial, reconhecido pelo Instituto Português da Qualidade para as áreas da </a:t>
            </a:r>
            <a:r>
              <a:rPr lang="pt-PT" b="1" dirty="0"/>
              <a:t>Ética</a:t>
            </a:r>
            <a:r>
              <a:rPr lang="pt-PT" dirty="0"/>
              <a:t> e </a:t>
            </a:r>
            <a:r>
              <a:rPr lang="pt-PT" b="1" dirty="0"/>
              <a:t>Responsabilidade Social</a:t>
            </a:r>
          </a:p>
          <a:p>
            <a:pPr lvl="2" algn="just">
              <a:spcAft>
                <a:spcPts val="600"/>
              </a:spcAft>
            </a:pPr>
            <a:r>
              <a:rPr lang="pt-PT" sz="1800" dirty="0">
                <a:solidFill>
                  <a:schemeClr val="tx2"/>
                </a:solidFill>
              </a:rPr>
              <a:t>Organismo responsável pela ligação à ISO 26000 Responsabilidade Social</a:t>
            </a:r>
          </a:p>
          <a:p>
            <a:pPr lvl="2" algn="just">
              <a:spcAft>
                <a:spcPts val="600"/>
              </a:spcAft>
            </a:pPr>
            <a:r>
              <a:rPr lang="pt-PT" sz="1800" dirty="0">
                <a:solidFill>
                  <a:schemeClr val="tx2"/>
                </a:solidFill>
              </a:rPr>
              <a:t>Elaborou as Normas NP 4469 – Responsabilidade Social, NP 4460 – Ética nas Organizações, NP 4522 – Organizações Familiarmente Responsáveis e NP 4552 – Conciliação entre Vida Profissional, Familiar e Pessoal</a:t>
            </a:r>
          </a:p>
          <a:p>
            <a:pPr lvl="1" algn="just">
              <a:spcAft>
                <a:spcPts val="600"/>
              </a:spcAft>
            </a:pPr>
            <a:r>
              <a:rPr lang="pt-PT" dirty="0"/>
              <a:t>Objectivo do Protocolo é operacionalização de “Estudo Comparativo de Códigos de Ética” em Portugal</a:t>
            </a:r>
          </a:p>
          <a:p>
            <a:pPr lvl="1" algn="just">
              <a:spcAft>
                <a:spcPts val="600"/>
              </a:spcAft>
            </a:pPr>
            <a:r>
              <a:rPr lang="pt-PT" dirty="0"/>
              <a:t>Protocolo de Cooperação assinado formalmente com o ISEG em Setembro → primeiro estudo submetido em Outubro</a:t>
            </a:r>
          </a:p>
          <a:p>
            <a:pPr algn="just"/>
            <a:endParaRPr lang="pt-PT" dirty="0"/>
          </a:p>
          <a:p>
            <a:endParaRPr lang="pt-PT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504" y="6356350"/>
            <a:ext cx="8856984" cy="313010"/>
          </a:xfrm>
        </p:spPr>
        <p:txBody>
          <a:bodyPr/>
          <a:lstStyle/>
          <a:p>
            <a:r>
              <a:rPr lang="pt-PT" dirty="0"/>
              <a:t>Luis Corte-Real - TFM - Códigos de Ética Empresariais No Contexto da Norma Portuguesa de Ética: Estudo de Casos</a:t>
            </a:r>
          </a:p>
        </p:txBody>
      </p:sp>
    </p:spTree>
    <p:extLst>
      <p:ext uri="{BB962C8B-B14F-4D97-AF65-F5344CB8AC3E}">
        <p14:creationId xmlns:p14="http://schemas.microsoft.com/office/powerpoint/2010/main" val="301981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Introdução</a:t>
            </a:r>
            <a:endParaRPr lang="pt-PT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4610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PT" dirty="0"/>
              <a:t>Motivação do Estudo:</a:t>
            </a:r>
          </a:p>
          <a:p>
            <a:pPr lvl="1" algn="just"/>
            <a:r>
              <a:rPr lang="pt-PT" dirty="0"/>
              <a:t>Motivação Pessoal: </a:t>
            </a:r>
          </a:p>
          <a:p>
            <a:pPr lvl="2" algn="just"/>
            <a:r>
              <a:rPr lang="pt-PT" dirty="0"/>
              <a:t>Responsável comercial de uma </a:t>
            </a:r>
            <a:r>
              <a:rPr lang="pt-PT" i="1" dirty="0"/>
              <a:t>start-up</a:t>
            </a:r>
            <a:r>
              <a:rPr lang="pt-PT" dirty="0"/>
              <a:t> portuguesa na área de </a:t>
            </a:r>
            <a:r>
              <a:rPr lang="pt-PT" i="1" dirty="0"/>
              <a:t>Software</a:t>
            </a:r>
            <a:r>
              <a:rPr lang="pt-PT" dirty="0"/>
              <a:t> – eu e a minha equipa lidamos regularmente com desafios éticos</a:t>
            </a:r>
          </a:p>
          <a:p>
            <a:pPr lvl="1" algn="just"/>
            <a:r>
              <a:rPr lang="pt-PT" dirty="0"/>
              <a:t>Motivação Científica: </a:t>
            </a:r>
          </a:p>
          <a:p>
            <a:pPr lvl="2" algn="just"/>
            <a:r>
              <a:rPr lang="pt-PT" dirty="0"/>
              <a:t>Ética Empresarial é um tema amplamente discutido mas notório pela escassez de estudos em Portugal</a:t>
            </a:r>
          </a:p>
          <a:p>
            <a:pPr lvl="2" algn="just"/>
            <a:r>
              <a:rPr lang="pt-PT" dirty="0"/>
              <a:t>Existe a NPE que pode auxiliar as empresas a:</a:t>
            </a:r>
          </a:p>
          <a:p>
            <a:pPr lvl="3" algn="just"/>
            <a:r>
              <a:rPr lang="pt-PT" dirty="0"/>
              <a:t>Criarem os seus Códigos de Ética (para as que não têm)</a:t>
            </a:r>
          </a:p>
          <a:p>
            <a:pPr lvl="3" algn="just"/>
            <a:r>
              <a:rPr lang="pt-PT" dirty="0"/>
              <a:t>Avaliar a robustez dos Códigos existentes face aos objectivos da Empresa</a:t>
            </a:r>
          </a:p>
          <a:p>
            <a:pPr lvl="3" algn="just"/>
            <a:r>
              <a:rPr lang="pt-PT" dirty="0"/>
              <a:t>Diagnosticar lacunas nos processos de suporte à operacionalização dos documentos de Ética</a:t>
            </a:r>
          </a:p>
          <a:p>
            <a:pPr lvl="2" algn="just"/>
            <a:r>
              <a:rPr lang="pt-PT" dirty="0"/>
              <a:t>Não existe informação/feedback:</a:t>
            </a:r>
          </a:p>
          <a:p>
            <a:pPr lvl="3" algn="just"/>
            <a:r>
              <a:rPr lang="pt-PT" dirty="0"/>
              <a:t>Sobre se a NPE é um incentivo para a formalização da Ética</a:t>
            </a:r>
          </a:p>
          <a:p>
            <a:pPr lvl="3" algn="just"/>
            <a:r>
              <a:rPr lang="pt-PT" dirty="0"/>
              <a:t>Sobre as mais valias (objectivas, mensuráveis) para as empresas</a:t>
            </a:r>
          </a:p>
          <a:p>
            <a:pPr lvl="3" algn="just"/>
            <a:r>
              <a:rPr lang="pt-PT" dirty="0"/>
              <a:t>Sobre a utilização da NPE na operacionalização/melhoria de um CdE</a:t>
            </a:r>
          </a:p>
          <a:p>
            <a:pPr lvl="2" algn="just"/>
            <a:endParaRPr lang="pt-PT" dirty="0"/>
          </a:p>
          <a:p>
            <a:pPr marL="0" indent="0" algn="just">
              <a:buNone/>
            </a:pPr>
            <a:r>
              <a:rPr lang="pt-PT" dirty="0"/>
              <a:t>Objectivo da Dissertação: </a:t>
            </a:r>
          </a:p>
          <a:p>
            <a:pPr lvl="2" algn="just"/>
            <a:r>
              <a:rPr lang="pt-PT" dirty="0"/>
              <a:t>Qual a aderência dos Códigos de Ética das Organizações em Portugal aos conceitos da NPE?</a:t>
            </a:r>
          </a:p>
          <a:p>
            <a:pPr lvl="3" algn="just"/>
            <a:r>
              <a:rPr lang="pt-PT" dirty="0"/>
              <a:t>Criar uma ferramenta que permita analisar o quão distantes estão os Códigos de Ética das organizações do padrão definido pela NPE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504" y="6356350"/>
            <a:ext cx="8856984" cy="313010"/>
          </a:xfrm>
        </p:spPr>
        <p:txBody>
          <a:bodyPr/>
          <a:lstStyle/>
          <a:p>
            <a:r>
              <a:rPr lang="pt-PT" dirty="0"/>
              <a:t>Luis Corte-Real - TFM - Códigos de Ética Empresariais No Contexto da Norma Portuguesa de Ética: Estudo de Casos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Enquadramento Teórico</a:t>
            </a:r>
            <a:endParaRPr lang="pt-PT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258816" cy="4937760"/>
          </a:xfrm>
        </p:spPr>
        <p:txBody>
          <a:bodyPr/>
          <a:lstStyle/>
          <a:p>
            <a:pPr marL="0" indent="0">
              <a:buNone/>
            </a:pPr>
            <a:r>
              <a:rPr lang="pt-PT" dirty="0"/>
              <a:t>Quatro Conceito-Chave</a:t>
            </a:r>
          </a:p>
          <a:p>
            <a:pPr marL="0" indent="0">
              <a:buNone/>
            </a:pPr>
            <a:endParaRPr lang="pt-PT" dirty="0"/>
          </a:p>
          <a:p>
            <a:pPr marL="514350" indent="-514350">
              <a:spcAft>
                <a:spcPts val="600"/>
              </a:spcAft>
              <a:buFont typeface="+mj-lt"/>
              <a:buAutoNum type="romanUcPeriod"/>
            </a:pPr>
            <a:r>
              <a:rPr lang="pt-PT" sz="2000" dirty="0"/>
              <a:t>Da Ética Moral à Ética Empresarial</a:t>
            </a:r>
          </a:p>
          <a:p>
            <a:pPr marL="514350" indent="-514350">
              <a:spcAft>
                <a:spcPts val="600"/>
              </a:spcAft>
              <a:buFont typeface="+mj-lt"/>
              <a:buAutoNum type="romanUcPeriod"/>
            </a:pPr>
            <a:r>
              <a:rPr lang="pt-PT" sz="2000" dirty="0"/>
              <a:t>Teoria dos Stakeholders</a:t>
            </a:r>
          </a:p>
          <a:p>
            <a:pPr marL="514350" indent="-514350">
              <a:spcAft>
                <a:spcPts val="600"/>
              </a:spcAft>
              <a:buFont typeface="+mj-lt"/>
              <a:buAutoNum type="romanUcPeriod"/>
            </a:pPr>
            <a:r>
              <a:rPr lang="pt-PT" sz="2000" dirty="0"/>
              <a:t>Responsabilidade Social Corporativa</a:t>
            </a:r>
          </a:p>
          <a:p>
            <a:pPr marL="514350" indent="-514350">
              <a:spcAft>
                <a:spcPts val="600"/>
              </a:spcAft>
              <a:buFont typeface="+mj-lt"/>
              <a:buAutoNum type="romanUcPeriod"/>
            </a:pPr>
            <a:r>
              <a:rPr lang="pt-PT" sz="2000" dirty="0"/>
              <a:t>Formalização dá Ética no contexto Empresa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4889953" y="1216025"/>
            <a:ext cx="3526518" cy="49371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504" y="6356350"/>
            <a:ext cx="8856984" cy="313010"/>
          </a:xfrm>
        </p:spPr>
        <p:txBody>
          <a:bodyPr/>
          <a:lstStyle/>
          <a:p>
            <a:r>
              <a:rPr lang="pt-PT" dirty="0"/>
              <a:t>Luis Corte-Real - TFM - Códigos de Ética Empresariais No Contexto da Norma Portuguesa de Ética: Estudo de Casos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Da Ética Moral à Ética Empresarial</a:t>
            </a:r>
            <a:endParaRPr lang="pt-PT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26852762"/>
              </p:ext>
            </p:extLst>
          </p:nvPr>
        </p:nvGraphicFramePr>
        <p:xfrm>
          <a:off x="0" y="2420888"/>
          <a:ext cx="9144000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0336" y="1930565"/>
            <a:ext cx="2098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Ética enquanto conceito de conduta individual, de índole moral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05524" y="1930564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Ética Empresarial enquanto extensão dos valores éticos à sociedade e ao plano profissional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29860" y="1948856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Ética pensada de forma estratégica como diferenciador e vantagem competitiva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504" y="6356350"/>
            <a:ext cx="8856984" cy="313010"/>
          </a:xfrm>
        </p:spPr>
        <p:txBody>
          <a:bodyPr/>
          <a:lstStyle/>
          <a:p>
            <a:r>
              <a:rPr lang="pt-PT" dirty="0"/>
              <a:t>Luis Corte-Real - TFM - Códigos de Ética Empresariais No Contexto da Norma Portuguesa de Ética: Estudo de Casos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Teoria dos Stakeholders</a:t>
            </a:r>
            <a:endParaRPr lang="pt-PT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Shape 2"/>
          <p:cNvSpPr txBox="1">
            <a:spLocks/>
          </p:cNvSpPr>
          <p:nvPr/>
        </p:nvSpPr>
        <p:spPr>
          <a:xfrm>
            <a:off x="290375" y="1290584"/>
            <a:ext cx="82296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lang="pt-PT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lang="pt-PT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lang="pt-P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lang="pt-PT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lang="pt-PT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lang="pt-PT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lang="pt-PT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lang="pt-PT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lang="pt-PT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PT" dirty="0"/>
              <a:t>Responsabilidade da Empresa não é apenas perante os seus accionistas</a:t>
            </a:r>
          </a:p>
          <a:p>
            <a:pPr algn="just"/>
            <a:r>
              <a:rPr lang="pt-PT" dirty="0"/>
              <a:t>Existe um ecosistem de pessoas/organizações que intervém na organização e que devem ser incluídos na abordagem da empresa ao mercado em que se insere</a:t>
            </a:r>
          </a:p>
          <a:p>
            <a:pPr algn="just"/>
            <a:r>
              <a:rPr lang="pt-PT" dirty="0"/>
              <a:t>TdS aponta duas abordagens à Ética empresarial: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10800000" flipH="1">
            <a:off x="2699792" y="4003473"/>
            <a:ext cx="187220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4572000" y="4003473"/>
            <a:ext cx="194421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85368" y="4427820"/>
            <a:ext cx="2508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Abordagem Instrumental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89809" y="4427820"/>
            <a:ext cx="2334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Abordagem Normativa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8938" y="4797152"/>
            <a:ext cx="4281625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PT" dirty="0">
                <a:solidFill>
                  <a:schemeClr val="bg1"/>
                </a:solidFill>
              </a:rPr>
              <a:t>Ética enquanto ferramenta de comunicação dos valores</a:t>
            </a:r>
          </a:p>
          <a:p>
            <a:pPr marL="342900" indent="-342900">
              <a:buFont typeface="+mj-lt"/>
              <a:buAutoNum type="arabicPeriod"/>
            </a:pPr>
            <a:r>
              <a:rPr lang="pt-PT" dirty="0">
                <a:solidFill>
                  <a:schemeClr val="bg1"/>
                </a:solidFill>
              </a:rPr>
              <a:t>Propósito de fortalecer imagem e percepção perante o público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16016" y="4797153"/>
            <a:ext cx="4281625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PT" dirty="0"/>
              <a:t>Ética enquanto ferramenta de inclusão dos restantes stakeholders e ecosistema</a:t>
            </a:r>
          </a:p>
          <a:p>
            <a:pPr marL="342900" indent="-342900">
              <a:buFont typeface="+mj-lt"/>
              <a:buAutoNum type="arabicPeriod"/>
            </a:pPr>
            <a:r>
              <a:rPr lang="pt-PT" dirty="0"/>
              <a:t>Propósito de coesão, reciprocidade e de crescimento de todas as partes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504" y="6356350"/>
            <a:ext cx="8856984" cy="313010"/>
          </a:xfrm>
        </p:spPr>
        <p:txBody>
          <a:bodyPr/>
          <a:lstStyle/>
          <a:p>
            <a:r>
              <a:rPr lang="pt-PT" dirty="0"/>
              <a:t>Luis Corte-Real - TFM - Códigos de Ética Empresariais No Contexto da Norma Portuguesa de Ética: Estudo de Casos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Responsabilidade Corporativa</a:t>
            </a:r>
            <a:endParaRPr lang="pt-PT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290375" y="1312408"/>
            <a:ext cx="5640397" cy="4894112"/>
          </a:xfrm>
        </p:spPr>
        <p:txBody>
          <a:bodyPr>
            <a:normAutofit/>
          </a:bodyPr>
          <a:lstStyle/>
          <a:p>
            <a:r>
              <a:rPr lang="pt-PT" sz="2400" dirty="0"/>
              <a:t>Diferentes graus de exigência externa ao posicionamento ético da organização</a:t>
            </a:r>
          </a:p>
          <a:p>
            <a:endParaRPr lang="pt-PT" sz="1400" dirty="0"/>
          </a:p>
          <a:p>
            <a:r>
              <a:rPr lang="pt-PT" sz="2400" dirty="0"/>
              <a:t>Evoluir da prespetiva da Gestão Empresarial sobre a ética</a:t>
            </a:r>
          </a:p>
          <a:p>
            <a:endParaRPr lang="pt-PT" sz="1400" dirty="0"/>
          </a:p>
          <a:p>
            <a:r>
              <a:rPr lang="pt-PT" sz="2400" dirty="0"/>
              <a:t>Pirâmide da Responsabilidade </a:t>
            </a:r>
          </a:p>
          <a:p>
            <a:pPr marL="0" indent="0">
              <a:buNone/>
            </a:pPr>
            <a:r>
              <a:rPr lang="pt-PT" sz="2400" dirty="0"/>
              <a:t>   Social das empresas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2387" b="3039"/>
          <a:stretch/>
        </p:blipFill>
        <p:spPr>
          <a:xfrm>
            <a:off x="3219094" y="1443212"/>
            <a:ext cx="5889410" cy="425344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200" y="5866068"/>
            <a:ext cx="8435280" cy="427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200" dirty="0">
                <a:solidFill>
                  <a:schemeClr val="tx1"/>
                </a:solidFill>
              </a:rPr>
              <a:t>Adaptado de Carroll (1991: 42), Schwartz e Carroll (2003: 504), Rego et al. (2006: 158) e Fontes (2011: 17) </a:t>
            </a:r>
            <a:r>
              <a:rPr lang="pt-PT" sz="1200" i="1" dirty="0">
                <a:solidFill>
                  <a:schemeClr val="tx1"/>
                </a:solidFill>
              </a:rPr>
              <a:t>apud</a:t>
            </a:r>
            <a:r>
              <a:rPr lang="pt-PT" sz="1200" dirty="0">
                <a:solidFill>
                  <a:schemeClr val="tx1"/>
                </a:solidFill>
              </a:rPr>
              <a:t> ÉTICA E RESPONSABILIDADE SOCIAL DAS EMPRESAS COTADAS DA EURONEXT LISBOA (2008-2012) de Liliana Pinto (Dezembro 2014)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504" y="6356350"/>
            <a:ext cx="8856984" cy="313010"/>
          </a:xfrm>
        </p:spPr>
        <p:txBody>
          <a:bodyPr/>
          <a:lstStyle/>
          <a:p>
            <a:r>
              <a:rPr lang="pt-PT" dirty="0"/>
              <a:t>Luis Corte-Real - TFM - Códigos de Ética Empresariais No Contexto da Norma Portuguesa de Ética: Estudo de Casos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57EACBE-505E-4750-867E-9A9891B83B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do seminário de formação</Template>
  <TotalTime>0</TotalTime>
  <Words>1667</Words>
  <Application>Microsoft Office PowerPoint</Application>
  <PresentationFormat>On-screen Show (4:3)</PresentationFormat>
  <Paragraphs>194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Bookman Old Style</vt:lpstr>
      <vt:lpstr>Calibri</vt:lpstr>
      <vt:lpstr>Gill Sans MT</vt:lpstr>
      <vt:lpstr>Open Sans Light</vt:lpstr>
      <vt:lpstr>Verdana</vt:lpstr>
      <vt:lpstr>Wingdings</vt:lpstr>
      <vt:lpstr>Wingdings 3</vt:lpstr>
      <vt:lpstr>Origem</vt:lpstr>
      <vt:lpstr>Códigos de Ética Empresariais no Contexto da Norma Portuguesa de Ética: Estudo de Casos</vt:lpstr>
      <vt:lpstr>Agenda</vt:lpstr>
      <vt:lpstr>Lista de Abreviaturas</vt:lpstr>
      <vt:lpstr>Introdução</vt:lpstr>
      <vt:lpstr>Introdução</vt:lpstr>
      <vt:lpstr>Enquadramento Teórico</vt:lpstr>
      <vt:lpstr>Da Ética Moral à Ética Empresarial</vt:lpstr>
      <vt:lpstr>Teoria dos Stakeholders</vt:lpstr>
      <vt:lpstr>Responsabilidade Corporativa</vt:lpstr>
      <vt:lpstr>Formalização da Ética na Empresa</vt:lpstr>
      <vt:lpstr>Norma Portuguesa de Ética</vt:lpstr>
      <vt:lpstr>Norma Portuguesa de Ética</vt:lpstr>
      <vt:lpstr>Metodologia</vt:lpstr>
      <vt:lpstr>Metodologia</vt:lpstr>
      <vt:lpstr>Evidências recolhidas</vt:lpstr>
      <vt:lpstr>Conclusões</vt:lpstr>
      <vt:lpstr>Prespectivas futuras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2017-11-11T16:29:52Z</dcterms:created>
  <dcterms:modified xsi:type="dcterms:W3CDTF">2017-11-14T05:43:13Z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